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3"/>
  </p:notesMasterIdLst>
  <p:sldIdLst>
    <p:sldId id="280" r:id="rId2"/>
    <p:sldId id="265" r:id="rId3"/>
    <p:sldId id="272" r:id="rId4"/>
    <p:sldId id="266" r:id="rId5"/>
    <p:sldId id="271" r:id="rId6"/>
    <p:sldId id="270" r:id="rId7"/>
    <p:sldId id="268" r:id="rId8"/>
    <p:sldId id="267" r:id="rId9"/>
    <p:sldId id="278" r:id="rId10"/>
    <p:sldId id="273" r:id="rId11"/>
    <p:sldId id="257" r:id="rId12"/>
    <p:sldId id="258" r:id="rId13"/>
    <p:sldId id="259" r:id="rId14"/>
    <p:sldId id="260" r:id="rId15"/>
    <p:sldId id="261" r:id="rId16"/>
    <p:sldId id="274" r:id="rId17"/>
    <p:sldId id="263" r:id="rId18"/>
    <p:sldId id="277" r:id="rId19"/>
    <p:sldId id="275" r:id="rId20"/>
    <p:sldId id="276" r:id="rId21"/>
    <p:sldId id="279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8C8"/>
    <a:srgbClr val="C7C7C7"/>
    <a:srgbClr val="DDDDDD"/>
    <a:srgbClr val="FF0000"/>
    <a:srgbClr val="CECECE"/>
    <a:srgbClr val="CDCDCD"/>
    <a:srgbClr val="CFCFCF"/>
    <a:srgbClr val="C5C5C5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87"/>
    <p:restoredTop sz="90929"/>
  </p:normalViewPr>
  <p:slideViewPr>
    <p:cSldViewPr>
      <p:cViewPr>
        <p:scale>
          <a:sx n="70" d="100"/>
          <a:sy n="70" d="100"/>
        </p:scale>
        <p:origin x="-2168" y="-8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190FA99-E52D-46B8-BE31-80E2DF1460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12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fld id="{BA34F8DD-F633-4239-8BCF-623E1603B26A}" type="slidenum">
              <a:rPr lang="en-US" sz="1200" smtClean="0"/>
              <a:pPr/>
              <a:t>11</a:t>
            </a:fld>
            <a:endParaRPr lang="en-US" sz="120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fld id="{D74A2611-4D85-4971-89EA-9673D61D0013}" type="slidenum">
              <a:rPr lang="en-US" sz="1200" smtClean="0"/>
              <a:pPr/>
              <a:t>12</a:t>
            </a:fld>
            <a:endParaRPr lang="en-US" sz="120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fld id="{704D3B4C-781A-4AFD-9336-94D5DDCA79D5}" type="slidenum">
              <a:rPr lang="en-US" sz="1200" smtClean="0"/>
              <a:pPr/>
              <a:t>14</a:t>
            </a:fld>
            <a:endParaRPr lang="en-US" sz="120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fld id="{DD249D24-B1F7-4F2A-9585-2EDDCCA3B44A}" type="slidenum">
              <a:rPr lang="en-US" sz="1200" smtClean="0"/>
              <a:pPr/>
              <a:t>15</a:t>
            </a:fld>
            <a:endParaRPr lang="en-US" sz="120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fld id="{142F5686-4D68-43A6-94D1-E16FC3944D5B}" type="slidenum">
              <a:rPr lang="en-US" sz="1200" smtClean="0"/>
              <a:pPr/>
              <a:t>16</a:t>
            </a:fld>
            <a:endParaRPr lang="en-US" sz="1200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fld id="{28308B67-CA3F-4309-8CA1-463E085EFA55}" type="slidenum">
              <a:rPr lang="en-US" sz="1200" smtClean="0"/>
              <a:pPr/>
              <a:t>17</a:t>
            </a:fld>
            <a:endParaRPr lang="en-US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3DD79A-8E8B-42A8-AF5F-01532CEB0AB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2BCC9-08D3-45CA-9284-7AE410C800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8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5E587-73F7-48C7-A420-0EF859EEB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17E51-C113-4783-9549-F42C0121D3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6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BAA64A-8FFB-4910-82AF-C94F9CFD18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8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866F2-05E7-4269-81E3-8E02284680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9C6738-897E-4E1C-B6B3-68B6DDF947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9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FB2F4-E7EA-484C-AE24-2F43EA97EA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8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E392B-D22E-48D7-9DD6-9BA629315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6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F64C0-AF46-4CD2-B809-D27410C055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EF9B8-E8FC-462C-9B92-13E6375033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3BFDA-3C98-4429-835B-CBE500FF93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5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AC69B6-7B99-4A80-A477-8AA849FD2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8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FC0E3DC-120D-4546-A6D3-12AA15726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390525"/>
            <a:ext cx="8997950" cy="607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762000"/>
            <a:ext cx="63246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dirty="0" smtClean="0">
                <a:latin typeface="Calibri" pitchFamily="34" charset="0"/>
              </a:rPr>
              <a:t>Targeting </a:t>
            </a:r>
            <a:r>
              <a:rPr lang="en-US" dirty="0">
                <a:latin typeface="Calibri" pitchFamily="34" charset="0"/>
              </a:rPr>
              <a:t>the causes of biodiversity </a:t>
            </a:r>
            <a:r>
              <a:rPr lang="en-US" dirty="0" smtClean="0">
                <a:latin typeface="Calibri" pitchFamily="34" charset="0"/>
              </a:rPr>
              <a:t>loss:</a:t>
            </a:r>
          </a:p>
          <a:p>
            <a:pPr algn="ctr">
              <a:defRPr/>
            </a:pPr>
            <a:r>
              <a:rPr lang="en-US" dirty="0" smtClean="0">
                <a:latin typeface="Calibri" pitchFamily="34" charset="0"/>
              </a:rPr>
              <a:t>Overexploitation through harvesting regulations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0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581025"/>
            <a:ext cx="90678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NZ" sz="2000" b="1" dirty="0">
                <a:latin typeface="Times New Roman" pitchFamily="80" charset="0"/>
              </a:rPr>
              <a:t>A case study on the global effectiveness of the policy regulations of fisheries</a:t>
            </a:r>
          </a:p>
          <a:p>
            <a:pPr algn="r" eaLnBrk="1" hangingPunct="1">
              <a:defRPr/>
            </a:pPr>
            <a:r>
              <a:rPr lang="en-NZ" sz="3600" b="1" dirty="0">
                <a:latin typeface="Times New Roman" pitchFamily="80" charset="0"/>
              </a:rPr>
              <a:t> </a:t>
            </a:r>
            <a:r>
              <a:rPr lang="en-NZ" sz="1200" b="1" dirty="0">
                <a:latin typeface="Times New Roman" pitchFamily="80" charset="0"/>
              </a:rPr>
              <a:t>(Mora et al, </a:t>
            </a:r>
            <a:r>
              <a:rPr lang="en-NZ" sz="1200" b="1" dirty="0" err="1">
                <a:latin typeface="Times New Roman" pitchFamily="80" charset="0"/>
              </a:rPr>
              <a:t>PlosBiology</a:t>
            </a:r>
            <a:r>
              <a:rPr lang="en-NZ" sz="1200" b="1" dirty="0">
                <a:latin typeface="Times New Roman" pitchFamily="80" charset="0"/>
              </a:rPr>
              <a:t> </a:t>
            </a:r>
            <a:r>
              <a:rPr lang="en-NZ" sz="1200" b="1" dirty="0" smtClean="0">
                <a:latin typeface="Times New Roman" pitchFamily="80" charset="0"/>
              </a:rPr>
              <a:t>2009)</a:t>
            </a:r>
            <a:endParaRPr lang="en-US" sz="1200" b="1" dirty="0">
              <a:latin typeface="Times New Roman" pitchFamily="80" charset="0"/>
            </a:endParaRPr>
          </a:p>
          <a:p>
            <a:pPr algn="r" eaLnBrk="1" hangingPunct="1">
              <a:defRPr/>
            </a:pPr>
            <a:endParaRPr lang="en-US" b="1" i="1" dirty="0">
              <a:latin typeface="Times New Roman" pitchFamily="8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2971800" cy="723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1800" i="1"/>
              <a:t>The Fishery Management Project</a:t>
            </a:r>
            <a:endParaRPr lang="en-US" sz="1800"/>
          </a:p>
        </p:txBody>
      </p:sp>
      <p:pic>
        <p:nvPicPr>
          <p:cNvPr id="11267" name="Picture 3" descr="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168275"/>
            <a:ext cx="4041775" cy="668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4459288" y="3049588"/>
            <a:ext cx="833437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r" eaLnBrk="1" hangingPunct="1"/>
            <a:r>
              <a:rPr lang="en-US" sz="1000">
                <a:latin typeface="Times New Roman" pitchFamily="80" charset="0"/>
              </a:rPr>
              <a:t>Participation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6045200" y="2922588"/>
            <a:ext cx="868363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000">
                <a:latin typeface="Times New Roman" pitchFamily="80" charset="0"/>
              </a:rPr>
              <a:t>Corruption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6057900" y="3163888"/>
            <a:ext cx="1122363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000">
                <a:latin typeface="Times New Roman" pitchFamily="80" charset="0"/>
              </a:rPr>
              <a:t>Political pressures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1585913"/>
            <a:ext cx="650557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577850" y="1125538"/>
            <a:ext cx="5300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800"/>
              <a:t>1. Internet based survey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06438" y="5926138"/>
            <a:ext cx="7796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800" dirty="0"/>
              <a:t>2. Enquire fishery experts: over </a:t>
            </a:r>
            <a:r>
              <a:rPr lang="en-US" sz="1800" dirty="0" smtClean="0"/>
              <a:t>15000 </a:t>
            </a:r>
            <a:r>
              <a:rPr lang="en-US" sz="1800" dirty="0"/>
              <a:t>experts worldwide contacted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0"/>
            <a:ext cx="9144000" cy="723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1800" i="1"/>
              <a:t>Fishery Management Assessment Project</a:t>
            </a:r>
            <a:r>
              <a:rPr lang="en-US" sz="18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Slovenia and Slokvak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1308100"/>
            <a:ext cx="4959350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2146300" y="1257300"/>
            <a:ext cx="49911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9144000" cy="723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1800" i="1" dirty="0" smtClean="0"/>
              <a:t>One needs to know geography </a:t>
            </a:r>
            <a:r>
              <a:rPr lang="en-US" sz="1800" i="1" dirty="0"/>
              <a:t>in a project like this!</a:t>
            </a:r>
            <a:r>
              <a:rPr lang="en-US" sz="1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660400" y="330200"/>
            <a:ext cx="1982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Scientific robustness</a:t>
            </a:r>
            <a:endParaRPr lang="es-ES" sz="1400" b="1"/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431800" y="2257425"/>
            <a:ext cx="2546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Policy making transparency</a:t>
            </a:r>
            <a:endParaRPr lang="es-ES" sz="1400" b="1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406400" y="4292600"/>
            <a:ext cx="2366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Implementation capability</a:t>
            </a:r>
            <a:endParaRPr lang="es-ES" sz="1400" b="1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435350" y="292100"/>
            <a:ext cx="1319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Fishing effort</a:t>
            </a:r>
            <a:endParaRPr lang="es-ES" sz="1400" b="1"/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3632200" y="2257425"/>
            <a:ext cx="1023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Subsidies</a:t>
            </a:r>
            <a:endParaRPr lang="es-ES" sz="1400" b="1"/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3175000" y="4292600"/>
            <a:ext cx="2308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Access to foreign fishing</a:t>
            </a:r>
            <a:endParaRPr lang="es-ES" sz="1400" b="1"/>
          </a:p>
        </p:txBody>
      </p:sp>
      <p:pic>
        <p:nvPicPr>
          <p:cNvPr id="14344" name="Picture 8" descr="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92138"/>
            <a:ext cx="221297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9" descr="Poli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532063"/>
            <a:ext cx="21844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0" descr="Implementa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4579938"/>
            <a:ext cx="217011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11" descr="Capac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555625"/>
            <a:ext cx="2354262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12" descr="Subsidi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2547938"/>
            <a:ext cx="214788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13" descr="FishAgre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4570413"/>
            <a:ext cx="21018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0" name="Text Box 15"/>
          <p:cNvSpPr txBox="1">
            <a:spLocks noChangeArrowheads="1"/>
          </p:cNvSpPr>
          <p:nvPr/>
        </p:nvSpPr>
        <p:spPr bwMode="auto">
          <a:xfrm rot="-5400000">
            <a:off x="-930275" y="3184525"/>
            <a:ext cx="215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400" b="1"/>
              <a:t>Proportion of countries</a:t>
            </a:r>
          </a:p>
        </p:txBody>
      </p:sp>
      <p:sp>
        <p:nvSpPr>
          <p:cNvPr id="14351" name="Line 16"/>
          <p:cNvSpPr>
            <a:spLocks noChangeShapeType="1"/>
          </p:cNvSpPr>
          <p:nvPr/>
        </p:nvSpPr>
        <p:spPr bwMode="auto">
          <a:xfrm flipV="1">
            <a:off x="2463800" y="6426200"/>
            <a:ext cx="342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4352" name="Line 17"/>
          <p:cNvSpPr>
            <a:spLocks noChangeShapeType="1"/>
          </p:cNvSpPr>
          <p:nvPr/>
        </p:nvSpPr>
        <p:spPr bwMode="auto">
          <a:xfrm flipV="1">
            <a:off x="3746500" y="6413500"/>
            <a:ext cx="342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4353" name="Text Box 18"/>
          <p:cNvSpPr txBox="1">
            <a:spLocks noChangeArrowheads="1"/>
          </p:cNvSpPr>
          <p:nvPr/>
        </p:nvSpPr>
        <p:spPr bwMode="auto">
          <a:xfrm>
            <a:off x="2800350" y="6278563"/>
            <a:ext cx="52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400" b="1">
                <a:latin typeface="Times New Roman" pitchFamily="80" charset="0"/>
              </a:rPr>
              <a:t>Low</a:t>
            </a:r>
          </a:p>
        </p:txBody>
      </p:sp>
      <p:sp>
        <p:nvSpPr>
          <p:cNvPr id="14354" name="Text Box 19"/>
          <p:cNvSpPr txBox="1">
            <a:spLocks noChangeArrowheads="1"/>
          </p:cNvSpPr>
          <p:nvPr/>
        </p:nvSpPr>
        <p:spPr bwMode="auto">
          <a:xfrm>
            <a:off x="4078288" y="6265863"/>
            <a:ext cx="560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400" b="1">
                <a:latin typeface="Times New Roman" pitchFamily="80" charset="0"/>
              </a:rPr>
              <a:t>High</a:t>
            </a:r>
          </a:p>
        </p:txBody>
      </p:sp>
      <p:sp>
        <p:nvSpPr>
          <p:cNvPr id="14355" name="Text Box 20"/>
          <p:cNvSpPr txBox="1">
            <a:spLocks noChangeArrowheads="1"/>
          </p:cNvSpPr>
          <p:nvPr/>
        </p:nvSpPr>
        <p:spPr bwMode="auto">
          <a:xfrm>
            <a:off x="1063625" y="6265863"/>
            <a:ext cx="1398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400" b="1">
                <a:latin typeface="Times New Roman" pitchFamily="80" charset="0"/>
              </a:rPr>
              <a:t>GDP by Income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28495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0" y="1554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364" name="Text Box 12"/>
          <p:cNvSpPr txBox="1">
            <a:spLocks noChangeArrowheads="1"/>
          </p:cNvSpPr>
          <p:nvPr/>
        </p:nvSpPr>
        <p:spPr bwMode="auto">
          <a:xfrm>
            <a:off x="0" y="228600"/>
            <a:ext cx="9144000" cy="396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2000">
                <a:latin typeface="Times New Roman" pitchFamily="80" charset="0"/>
              </a:rPr>
              <a:t>The unfairness of the global trade</a:t>
            </a:r>
          </a:p>
        </p:txBody>
      </p:sp>
      <p:pic>
        <p:nvPicPr>
          <p:cNvPr id="1536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3" y="1981200"/>
            <a:ext cx="6230937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267200" y="990600"/>
            <a:ext cx="3403600" cy="584200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International fishing agreements: the rich taking from the poor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660400" y="330200"/>
            <a:ext cx="1982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Scientific robustness</a:t>
            </a:r>
            <a:endParaRPr lang="es-ES" sz="1400" b="1"/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431800" y="2257425"/>
            <a:ext cx="2546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Policy making transparency</a:t>
            </a:r>
            <a:endParaRPr lang="es-ES" sz="1400" b="1"/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06400" y="4292600"/>
            <a:ext cx="2366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Implementation capability</a:t>
            </a:r>
            <a:endParaRPr lang="es-ES" sz="1400" b="1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435350" y="292100"/>
            <a:ext cx="1319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Fishing effort</a:t>
            </a:r>
            <a:endParaRPr lang="es-ES" sz="1400" b="1"/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3632200" y="2257425"/>
            <a:ext cx="1023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Subsidies</a:t>
            </a:r>
            <a:endParaRPr lang="es-ES" sz="1400" b="1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175000" y="4292600"/>
            <a:ext cx="2308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sz="1400" b="1"/>
              <a:t>Access to foreign fishing</a:t>
            </a:r>
            <a:endParaRPr lang="es-ES" sz="1400" b="1"/>
          </a:p>
        </p:txBody>
      </p:sp>
      <p:pic>
        <p:nvPicPr>
          <p:cNvPr id="16392" name="Picture 8" descr="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92138"/>
            <a:ext cx="221297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9" descr="Poli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532063"/>
            <a:ext cx="21844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10" descr="Implementa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4579938"/>
            <a:ext cx="217011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11" descr="Capac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555625"/>
            <a:ext cx="2354262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Picture 12" descr="Subsidi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2547938"/>
            <a:ext cx="214788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Picture 13" descr="FishAgre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4570413"/>
            <a:ext cx="21018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8" name="Text Box 15"/>
          <p:cNvSpPr txBox="1">
            <a:spLocks noChangeArrowheads="1"/>
          </p:cNvSpPr>
          <p:nvPr/>
        </p:nvSpPr>
        <p:spPr bwMode="auto">
          <a:xfrm rot="-5400000">
            <a:off x="-930275" y="3182938"/>
            <a:ext cx="215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400" b="1"/>
              <a:t>Proportion of countries</a:t>
            </a:r>
          </a:p>
        </p:txBody>
      </p:sp>
      <p:sp>
        <p:nvSpPr>
          <p:cNvPr id="16399" name="Line 16"/>
          <p:cNvSpPr>
            <a:spLocks noChangeShapeType="1"/>
          </p:cNvSpPr>
          <p:nvPr/>
        </p:nvSpPr>
        <p:spPr bwMode="auto">
          <a:xfrm flipV="1">
            <a:off x="2463800" y="6426200"/>
            <a:ext cx="342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6400" name="Line 17"/>
          <p:cNvSpPr>
            <a:spLocks noChangeShapeType="1"/>
          </p:cNvSpPr>
          <p:nvPr/>
        </p:nvSpPr>
        <p:spPr bwMode="auto">
          <a:xfrm flipV="1">
            <a:off x="3746500" y="6413500"/>
            <a:ext cx="342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2800350" y="6278563"/>
            <a:ext cx="52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400" b="1">
                <a:latin typeface="Times New Roman" pitchFamily="80" charset="0"/>
              </a:rPr>
              <a:t>Low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4078288" y="6265863"/>
            <a:ext cx="560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400" b="1">
                <a:latin typeface="Times New Roman" pitchFamily="80" charset="0"/>
              </a:rPr>
              <a:t>High</a:t>
            </a:r>
          </a:p>
        </p:txBody>
      </p:sp>
      <p:sp>
        <p:nvSpPr>
          <p:cNvPr id="16403" name="Text Box 20"/>
          <p:cNvSpPr txBox="1">
            <a:spLocks noChangeArrowheads="1"/>
          </p:cNvSpPr>
          <p:nvPr/>
        </p:nvSpPr>
        <p:spPr bwMode="auto">
          <a:xfrm>
            <a:off x="1063625" y="6265863"/>
            <a:ext cx="1398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400" b="1">
                <a:latin typeface="Times New Roman" pitchFamily="80" charset="0"/>
              </a:rPr>
              <a:t>GDP by Income</a:t>
            </a:r>
          </a:p>
        </p:txBody>
      </p:sp>
      <p:sp>
        <p:nvSpPr>
          <p:cNvPr id="16404" name="AutoShape 21"/>
          <p:cNvSpPr>
            <a:spLocks noChangeArrowheads="1"/>
          </p:cNvSpPr>
          <p:nvPr/>
        </p:nvSpPr>
        <p:spPr bwMode="auto">
          <a:xfrm>
            <a:off x="5486400" y="2700338"/>
            <a:ext cx="1008063" cy="1516062"/>
          </a:xfrm>
          <a:custGeom>
            <a:avLst/>
            <a:gdLst>
              <a:gd name="T0" fmla="*/ 886781126 w 21600"/>
              <a:gd name="T1" fmla="*/ 0 h 21600"/>
              <a:gd name="T2" fmla="*/ 0 w 21600"/>
              <a:gd name="T3" fmla="*/ 2147483647 h 21600"/>
              <a:gd name="T4" fmla="*/ 886781126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994 h 21600"/>
              <a:gd name="T14" fmla="*/ 15870 w 21600"/>
              <a:gd name="T15" fmla="*/ 1560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724" y="0"/>
                </a:moveTo>
                <a:lnTo>
                  <a:pt x="8724" y="5994"/>
                </a:lnTo>
                <a:lnTo>
                  <a:pt x="3375" y="5994"/>
                </a:lnTo>
                <a:lnTo>
                  <a:pt x="3375" y="15606"/>
                </a:lnTo>
                <a:lnTo>
                  <a:pt x="8724" y="15606"/>
                </a:lnTo>
                <a:lnTo>
                  <a:pt x="8724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994"/>
                </a:moveTo>
                <a:lnTo>
                  <a:pt x="1350" y="15606"/>
                </a:lnTo>
                <a:lnTo>
                  <a:pt x="2700" y="15606"/>
                </a:lnTo>
                <a:lnTo>
                  <a:pt x="2700" y="5994"/>
                </a:lnTo>
                <a:close/>
              </a:path>
              <a:path w="21600" h="21600">
                <a:moveTo>
                  <a:pt x="0" y="5994"/>
                </a:moveTo>
                <a:lnTo>
                  <a:pt x="0" y="15606"/>
                </a:lnTo>
                <a:lnTo>
                  <a:pt x="675" y="15606"/>
                </a:lnTo>
                <a:lnTo>
                  <a:pt x="675" y="599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6405" name="Text Box 22"/>
          <p:cNvSpPr txBox="1">
            <a:spLocks noChangeArrowheads="1"/>
          </p:cNvSpPr>
          <p:nvPr/>
        </p:nvSpPr>
        <p:spPr bwMode="auto">
          <a:xfrm>
            <a:off x="6810375" y="2103438"/>
            <a:ext cx="2076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800">
                <a:latin typeface="Times New Roman" pitchFamily="80" charset="0"/>
              </a:rPr>
              <a:t>Likely management sustainability</a:t>
            </a:r>
          </a:p>
        </p:txBody>
      </p:sp>
      <p:pic>
        <p:nvPicPr>
          <p:cNvPr id="16406" name="Picture 23" descr="SustainNoFishAg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2717800"/>
            <a:ext cx="25146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0" y="776288"/>
            <a:ext cx="9144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b="1"/>
              <a:t>Effectiveness of the world’s fisheries management regimes</a:t>
            </a:r>
            <a:endParaRPr lang="es-ES" b="1"/>
          </a:p>
        </p:txBody>
      </p:sp>
      <p:pic>
        <p:nvPicPr>
          <p:cNvPr id="17411" name="Picture 3" descr="FishManCl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5163"/>
            <a:ext cx="7951788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8208963" y="2314575"/>
            <a:ext cx="603250" cy="339725"/>
          </a:xfrm>
          <a:prstGeom prst="wedgeRoundRectCallout">
            <a:avLst>
              <a:gd name="adj1" fmla="val -131579"/>
              <a:gd name="adj2" fmla="val 81778"/>
              <a:gd name="adj3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600">
                <a:latin typeface="Times New Roman" pitchFamily="80" charset="0"/>
              </a:rPr>
              <a:t>0.9%</a:t>
            </a:r>
          </a:p>
        </p:txBody>
      </p:sp>
      <p:sp>
        <p:nvSpPr>
          <p:cNvPr id="15365" name="AutoShape 5"/>
          <p:cNvSpPr>
            <a:spLocks noChangeArrowheads="1"/>
          </p:cNvSpPr>
          <p:nvPr/>
        </p:nvSpPr>
        <p:spPr bwMode="auto">
          <a:xfrm>
            <a:off x="8158163" y="2979738"/>
            <a:ext cx="603250" cy="339725"/>
          </a:xfrm>
          <a:prstGeom prst="wedgeRoundRectCallout">
            <a:avLst>
              <a:gd name="adj1" fmla="val -131051"/>
              <a:gd name="adj2" fmla="val 79907"/>
              <a:gd name="adj3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600">
                <a:latin typeface="Times New Roman" pitchFamily="80" charset="0"/>
              </a:rPr>
              <a:t>1.4%</a:t>
            </a:r>
          </a:p>
        </p:txBody>
      </p:sp>
      <p:sp>
        <p:nvSpPr>
          <p:cNvPr id="15366" name="AutoShape 6"/>
          <p:cNvSpPr>
            <a:spLocks noChangeArrowheads="1"/>
          </p:cNvSpPr>
          <p:nvPr/>
        </p:nvSpPr>
        <p:spPr bwMode="auto">
          <a:xfrm>
            <a:off x="8169275" y="3716338"/>
            <a:ext cx="603250" cy="339725"/>
          </a:xfrm>
          <a:prstGeom prst="wedgeRoundRectCallout">
            <a:avLst>
              <a:gd name="adj1" fmla="val -147106"/>
              <a:gd name="adj2" fmla="val 109815"/>
              <a:gd name="adj3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600">
                <a:latin typeface="Times New Roman" pitchFamily="80" charset="0"/>
              </a:rPr>
              <a:t>7%</a:t>
            </a:r>
          </a:p>
        </p:txBody>
      </p:sp>
      <p:sp>
        <p:nvSpPr>
          <p:cNvPr id="15367" name="AutoShape 7"/>
          <p:cNvSpPr>
            <a:spLocks noChangeArrowheads="1"/>
          </p:cNvSpPr>
          <p:nvPr/>
        </p:nvSpPr>
        <p:spPr bwMode="auto">
          <a:xfrm>
            <a:off x="8207375" y="1773238"/>
            <a:ext cx="603250" cy="339725"/>
          </a:xfrm>
          <a:prstGeom prst="wedgeRoundRectCallout">
            <a:avLst>
              <a:gd name="adj1" fmla="val -117630"/>
              <a:gd name="adj2" fmla="val 72431"/>
              <a:gd name="adj3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600">
                <a:latin typeface="Times New Roman" pitchFamily="80" charset="0"/>
              </a:rPr>
              <a:t>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nimBg="1"/>
      <p:bldP spid="15365" grpId="0" animBg="1"/>
      <p:bldP spid="15366" grpId="0" animBg="1"/>
      <p:bldP spid="153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616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1" dirty="0">
                <a:latin typeface="Arial" pitchFamily="34" charset="0"/>
              </a:rPr>
              <a:t>Average </a:t>
            </a:r>
            <a:r>
              <a:rPr lang="en-US" b="1" dirty="0" smtClean="0">
                <a:latin typeface="Arial" pitchFamily="34" charset="0"/>
              </a:rPr>
              <a:t>management </a:t>
            </a:r>
            <a:r>
              <a:rPr lang="en-US" b="1" dirty="0">
                <a:latin typeface="Arial" pitchFamily="34" charset="0"/>
              </a:rPr>
              <a:t>effectiveness of the world’s fisheries </a:t>
            </a:r>
            <a:endParaRPr lang="es-ES" b="1" dirty="0">
              <a:latin typeface="Arial" pitchFamily="34" charset="0"/>
            </a:endParaRPr>
          </a:p>
        </p:txBody>
      </p:sp>
      <p:pic>
        <p:nvPicPr>
          <p:cNvPr id="5" name="FishMan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0448" y="573108"/>
            <a:ext cx="5866645" cy="5757594"/>
          </a:xfrm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978301" y="6400157"/>
            <a:ext cx="20065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1"/>
                </a:solidFill>
              </a:rPr>
              <a:t>Mora et al</a:t>
            </a:r>
            <a:r>
              <a:rPr lang="en-US" sz="1200" dirty="0" smtClean="0">
                <a:solidFill>
                  <a:schemeClr val="bg1"/>
                </a:solidFill>
              </a:rPr>
              <a:t>., </a:t>
            </a:r>
            <a:r>
              <a:rPr lang="en-US" sz="1200" dirty="0" err="1" smtClean="0">
                <a:solidFill>
                  <a:schemeClr val="bg1"/>
                </a:solidFill>
              </a:rPr>
              <a:t>PlosBiology</a:t>
            </a:r>
            <a:r>
              <a:rPr lang="en-US" sz="1200" dirty="0" smtClean="0">
                <a:solidFill>
                  <a:schemeClr val="bg1"/>
                </a:solidFill>
              </a:rPr>
              <a:t> 2009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704702" y="2235328"/>
            <a:ext cx="1047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65709" y="4546613"/>
            <a:ext cx="584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Worse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29366" y="1997361"/>
            <a:ext cx="455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Best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7937872" y="3288940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1050" dirty="0" smtClean="0">
                <a:solidFill>
                  <a:schemeClr val="bg1"/>
                </a:solidFill>
                <a:latin typeface="Arial" pitchFamily="34" charset="0"/>
              </a:rPr>
              <a:t>average management score </a:t>
            </a:r>
            <a:endParaRPr lang="en-US" sz="1050" dirty="0">
              <a:solidFill>
                <a:schemeClr val="bg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789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0" y="152400"/>
            <a:ext cx="9144000" cy="4572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dirty="0" smtClean="0">
                <a:latin typeface="Times New Roman" pitchFamily="80" charset="0"/>
              </a:rPr>
              <a:t>…Fishing regulation…</a:t>
            </a:r>
            <a:endParaRPr lang="en-US" dirty="0">
              <a:latin typeface="Times New Roman" pitchFamily="80" charset="0"/>
            </a:endParaRP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84175" y="2209800"/>
            <a:ext cx="7289800" cy="1503363"/>
            <a:chOff x="242" y="1392"/>
            <a:chExt cx="4592" cy="947"/>
          </a:xfrm>
        </p:grpSpPr>
        <p:sp>
          <p:nvSpPr>
            <p:cNvPr id="19470" name="Freeform 6"/>
            <p:cNvSpPr>
              <a:spLocks/>
            </p:cNvSpPr>
            <p:nvPr/>
          </p:nvSpPr>
          <p:spPr bwMode="auto">
            <a:xfrm>
              <a:off x="912" y="1392"/>
              <a:ext cx="3922" cy="947"/>
            </a:xfrm>
            <a:custGeom>
              <a:avLst/>
              <a:gdLst>
                <a:gd name="T0" fmla="*/ 0 w 4586"/>
                <a:gd name="T1" fmla="*/ 918 h 918"/>
                <a:gd name="T2" fmla="*/ 1408 w 4586"/>
                <a:gd name="T3" fmla="*/ 171 h 918"/>
                <a:gd name="T4" fmla="*/ 3210 w 4586"/>
                <a:gd name="T5" fmla="*/ 107 h 918"/>
                <a:gd name="T6" fmla="*/ 4586 w 4586"/>
                <a:gd name="T7" fmla="*/ 811 h 9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6"/>
                <a:gd name="T13" fmla="*/ 0 h 918"/>
                <a:gd name="T14" fmla="*/ 4586 w 4586"/>
                <a:gd name="T15" fmla="*/ 918 h 9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6" h="918">
                  <a:moveTo>
                    <a:pt x="0" y="918"/>
                  </a:moveTo>
                  <a:cubicBezTo>
                    <a:pt x="436" y="612"/>
                    <a:pt x="873" y="306"/>
                    <a:pt x="1408" y="171"/>
                  </a:cubicBezTo>
                  <a:cubicBezTo>
                    <a:pt x="1943" y="36"/>
                    <a:pt x="2680" y="0"/>
                    <a:pt x="3210" y="107"/>
                  </a:cubicBezTo>
                  <a:cubicBezTo>
                    <a:pt x="3740" y="214"/>
                    <a:pt x="4357" y="694"/>
                    <a:pt x="4586" y="811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471" name="Text Box 19"/>
            <p:cNvSpPr txBox="1">
              <a:spLocks noChangeArrowheads="1"/>
            </p:cNvSpPr>
            <p:nvPr/>
          </p:nvSpPr>
          <p:spPr bwMode="auto">
            <a:xfrm>
              <a:off x="242" y="1920"/>
              <a:ext cx="2014" cy="2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9900"/>
                  </a:solidFill>
                  <a:latin typeface="Times New Roman" pitchFamily="80" charset="0"/>
                </a:rPr>
                <a:t>Fisheries management</a:t>
              </a:r>
            </a:p>
          </p:txBody>
        </p:sp>
      </p:grp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1295400" y="2133600"/>
            <a:ext cx="1931988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800">
                <a:latin typeface="Times New Roman" pitchFamily="80" charset="0"/>
              </a:rPr>
              <a:t>7% of the EEZs have good science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3429000" y="1219200"/>
            <a:ext cx="1371600" cy="11906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800">
                <a:latin typeface="Times New Roman" pitchFamily="80" charset="0"/>
              </a:rPr>
              <a:t>1.2% have additionally transparent policies</a:t>
            </a:r>
          </a:p>
        </p:txBody>
      </p:sp>
      <p:sp>
        <p:nvSpPr>
          <p:cNvPr id="49174" name="Text Box 22"/>
          <p:cNvSpPr txBox="1">
            <a:spLocks noChangeArrowheads="1"/>
          </p:cNvSpPr>
          <p:nvPr/>
        </p:nvSpPr>
        <p:spPr bwMode="auto">
          <a:xfrm>
            <a:off x="5105400" y="1600200"/>
            <a:ext cx="1982788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800">
                <a:latin typeface="Times New Roman" pitchFamily="80" charset="0"/>
              </a:rPr>
              <a:t>0.9% also have good enforcement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553200" y="3657600"/>
            <a:ext cx="2160588" cy="2257425"/>
            <a:chOff x="4368" y="2304"/>
            <a:chExt cx="1361" cy="1422"/>
          </a:xfrm>
        </p:grpSpPr>
        <p:sp>
          <p:nvSpPr>
            <p:cNvPr id="19468" name="Text Box 5"/>
            <p:cNvSpPr txBox="1">
              <a:spLocks noChangeArrowheads="1"/>
            </p:cNvSpPr>
            <p:nvPr/>
          </p:nvSpPr>
          <p:spPr bwMode="auto">
            <a:xfrm>
              <a:off x="4368" y="2304"/>
              <a:ext cx="1360" cy="288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 eaLnBrk="1" hangingPunct="1"/>
              <a:r>
                <a:rPr lang="en-US" sz="1200">
                  <a:latin typeface="Times New Roman" pitchFamily="80" charset="0"/>
                </a:rPr>
                <a:t>Preservation </a:t>
              </a:r>
            </a:p>
            <a:p>
              <a:pPr algn="ctr" eaLnBrk="1" hangingPunct="1"/>
              <a:r>
                <a:rPr lang="en-US" sz="1200">
                  <a:latin typeface="Times New Roman" pitchFamily="80" charset="0"/>
                </a:rPr>
                <a:t>of biodiversity</a:t>
              </a:r>
            </a:p>
          </p:txBody>
        </p:sp>
        <p:pic>
          <p:nvPicPr>
            <p:cNvPr id="19469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592"/>
              <a:ext cx="1361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4" name="Group 27"/>
          <p:cNvGrpSpPr>
            <a:grpSpLocks/>
          </p:cNvGrpSpPr>
          <p:nvPr/>
        </p:nvGrpSpPr>
        <p:grpSpPr bwMode="auto">
          <a:xfrm>
            <a:off x="457200" y="3733800"/>
            <a:ext cx="2135188" cy="1814513"/>
            <a:chOff x="528" y="2352"/>
            <a:chExt cx="1345" cy="1143"/>
          </a:xfrm>
        </p:grpSpPr>
        <p:pic>
          <p:nvPicPr>
            <p:cNvPr id="19466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352"/>
              <a:ext cx="1345" cy="1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7" name="Text Box 26"/>
            <p:cNvSpPr txBox="1">
              <a:spLocks noChangeArrowheads="1"/>
            </p:cNvSpPr>
            <p:nvPr/>
          </p:nvSpPr>
          <p:spPr bwMode="auto">
            <a:xfrm>
              <a:off x="528" y="2536"/>
              <a:ext cx="1296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1400">
                  <a:solidFill>
                    <a:schemeClr val="bg1"/>
                  </a:solidFill>
                </a:rPr>
                <a:t>80% of the world’s fish stocks are overexploited, depleted or fully exploited (SOFIA 2006)</a:t>
              </a:r>
            </a:p>
          </p:txBody>
        </p:sp>
      </p:grpSp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6096000" y="2362200"/>
            <a:ext cx="2973388" cy="91598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 eaLnBrk="1" hangingPunct="1"/>
            <a:r>
              <a:rPr lang="en-US" sz="1800">
                <a:latin typeface="Times New Roman" pitchFamily="80" charset="0"/>
              </a:rPr>
              <a:t>None is also unaffected by subsidies, foreign fishing and excess fishing capacity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72" grpId="0" animBg="1"/>
      <p:bldP spid="49173" grpId="0" animBg="1"/>
      <p:bldP spid="49174" grpId="0" animBg="1"/>
      <p:bldP spid="491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76200"/>
            <a:ext cx="9144000" cy="346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Calibri" pitchFamily="34" charset="0"/>
              </a:rPr>
              <a:t>Targeting </a:t>
            </a:r>
            <a:r>
              <a:rPr lang="en-US" sz="1600" dirty="0">
                <a:latin typeface="Calibri" pitchFamily="34" charset="0"/>
              </a:rPr>
              <a:t>the causes of biodiversity loss: overharvesting and habitat loss</a:t>
            </a: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1371600" y="4343400"/>
            <a:ext cx="6400800" cy="2408238"/>
            <a:chOff x="864" y="2736"/>
            <a:chExt cx="4032" cy="1517"/>
          </a:xfrm>
        </p:grpSpPr>
        <p:pic>
          <p:nvPicPr>
            <p:cNvPr id="311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928"/>
              <a:ext cx="1261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7" name="Picture 3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" y="2928"/>
              <a:ext cx="1261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64" y="2736"/>
              <a:ext cx="1261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Deforestation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35" y="2736"/>
              <a:ext cx="1261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Over-harvesting</a:t>
              </a:r>
            </a:p>
          </p:txBody>
        </p:sp>
        <p:pic>
          <p:nvPicPr>
            <p:cNvPr id="3120" name="Picture 4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" y="2928"/>
              <a:ext cx="1261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243" y="2736"/>
              <a:ext cx="1261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Habitat modification</a:t>
              </a:r>
            </a:p>
          </p:txBody>
        </p:sp>
      </p:grpSp>
      <p:grpSp>
        <p:nvGrpSpPr>
          <p:cNvPr id="3076" name="Group 10"/>
          <p:cNvGrpSpPr>
            <a:grpSpLocks/>
          </p:cNvGrpSpPr>
          <p:nvPr/>
        </p:nvGrpSpPr>
        <p:grpSpPr bwMode="auto">
          <a:xfrm>
            <a:off x="2209800" y="3043238"/>
            <a:ext cx="4572000" cy="1300162"/>
            <a:chOff x="1392" y="1917"/>
            <a:chExt cx="2880" cy="819"/>
          </a:xfrm>
        </p:grpSpPr>
        <p:sp>
          <p:nvSpPr>
            <p:cNvPr id="3106" name="Text Box 49"/>
            <p:cNvSpPr txBox="1">
              <a:spLocks noChangeArrowheads="1"/>
            </p:cNvSpPr>
            <p:nvPr/>
          </p:nvSpPr>
          <p:spPr bwMode="auto">
            <a:xfrm>
              <a:off x="1392" y="1917"/>
              <a:ext cx="720" cy="21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900">
                  <a:cs typeface="Times New Roman" pitchFamily="80" charset="0"/>
                </a:rPr>
                <a:t>Household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3107" name="Text Box 48"/>
            <p:cNvSpPr txBox="1">
              <a:spLocks noChangeArrowheads="1"/>
            </p:cNvSpPr>
            <p:nvPr/>
          </p:nvSpPr>
          <p:spPr bwMode="auto">
            <a:xfrm>
              <a:off x="3552" y="1917"/>
              <a:ext cx="720" cy="21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900">
                  <a:cs typeface="Times New Roman" pitchFamily="80" charset="0"/>
                </a:rPr>
                <a:t>Energy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3108" name="Text Box 29"/>
            <p:cNvSpPr txBox="1">
              <a:spLocks noChangeArrowheads="1"/>
            </p:cNvSpPr>
            <p:nvPr/>
          </p:nvSpPr>
          <p:spPr bwMode="auto">
            <a:xfrm>
              <a:off x="2472" y="1917"/>
              <a:ext cx="720" cy="21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900">
                  <a:cs typeface="Times New Roman" pitchFamily="80" charset="0"/>
                </a:rPr>
                <a:t>Food</a:t>
              </a:r>
              <a:endParaRPr lang="en-US">
                <a:cs typeface="Times New Roman" pitchFamily="80" charset="0"/>
              </a:endParaRPr>
            </a:p>
          </p:txBody>
        </p:sp>
        <p:grpSp>
          <p:nvGrpSpPr>
            <p:cNvPr id="3109" name="Group 14"/>
            <p:cNvGrpSpPr>
              <a:grpSpLocks/>
            </p:cNvGrpSpPr>
            <p:nvPr/>
          </p:nvGrpSpPr>
          <p:grpSpPr bwMode="auto">
            <a:xfrm>
              <a:off x="1495" y="2133"/>
              <a:ext cx="2771" cy="603"/>
              <a:chOff x="1495" y="2133"/>
              <a:chExt cx="2771" cy="603"/>
            </a:xfrm>
          </p:grpSpPr>
          <p:cxnSp>
            <p:nvCxnSpPr>
              <p:cNvPr id="3110" name="AutoShape 2"/>
              <p:cNvCxnSpPr>
                <a:cxnSpLocks noChangeShapeType="1"/>
                <a:stCxn id="3106" idx="2"/>
                <a:endCxn id="11" idx="0"/>
              </p:cNvCxnSpPr>
              <p:nvPr/>
            </p:nvCxnSpPr>
            <p:spPr bwMode="auto">
              <a:xfrm rot="16200000" flipH="1">
                <a:off x="2011" y="1874"/>
                <a:ext cx="603" cy="1122"/>
              </a:xfrm>
              <a:prstGeom prst="curvedConnector3">
                <a:avLst>
                  <a:gd name="adj1" fmla="val 49917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111" name="Group 16"/>
              <p:cNvGrpSpPr>
                <a:grpSpLocks/>
              </p:cNvGrpSpPr>
              <p:nvPr/>
            </p:nvGrpSpPr>
            <p:grpSpPr bwMode="auto">
              <a:xfrm>
                <a:off x="1495" y="2133"/>
                <a:ext cx="2417" cy="603"/>
                <a:chOff x="1495" y="2133"/>
                <a:chExt cx="2417" cy="603"/>
              </a:xfrm>
            </p:grpSpPr>
            <p:cxnSp>
              <p:nvCxnSpPr>
                <p:cNvPr id="3113" name="AutoShape 28"/>
                <p:cNvCxnSpPr>
                  <a:cxnSpLocks noChangeShapeType="1"/>
                  <a:stCxn id="3106" idx="2"/>
                  <a:endCxn id="8" idx="0"/>
                </p:cNvCxnSpPr>
                <p:nvPr/>
              </p:nvCxnSpPr>
              <p:spPr bwMode="auto">
                <a:xfrm rot="5400000">
                  <a:off x="1322" y="2306"/>
                  <a:ext cx="603" cy="257"/>
                </a:xfrm>
                <a:prstGeom prst="curvedConnector3">
                  <a:avLst>
                    <a:gd name="adj1" fmla="val 57759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14" name="AutoShape 25"/>
                <p:cNvCxnSpPr>
                  <a:cxnSpLocks noChangeShapeType="1"/>
                  <a:stCxn id="3107" idx="2"/>
                  <a:endCxn id="8" idx="0"/>
                </p:cNvCxnSpPr>
                <p:nvPr/>
              </p:nvCxnSpPr>
              <p:spPr bwMode="auto">
                <a:xfrm rot="5400000">
                  <a:off x="2402" y="1226"/>
                  <a:ext cx="603" cy="2417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15" name="AutoShape 28"/>
                <p:cNvCxnSpPr>
                  <a:cxnSpLocks noChangeShapeType="1"/>
                  <a:stCxn id="3108" idx="2"/>
                  <a:endCxn id="8" idx="0"/>
                </p:cNvCxnSpPr>
                <p:nvPr/>
              </p:nvCxnSpPr>
              <p:spPr bwMode="auto">
                <a:xfrm rot="5400000">
                  <a:off x="1862" y="1766"/>
                  <a:ext cx="603" cy="1337"/>
                </a:xfrm>
                <a:prstGeom prst="curvedConnector3">
                  <a:avLst>
                    <a:gd name="adj1" fmla="val 40449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3112" name="AutoShape 2"/>
              <p:cNvCxnSpPr>
                <a:cxnSpLocks noChangeShapeType="1"/>
                <a:stCxn id="3108" idx="2"/>
                <a:endCxn id="9" idx="0"/>
              </p:cNvCxnSpPr>
              <p:nvPr/>
            </p:nvCxnSpPr>
            <p:spPr bwMode="auto">
              <a:xfrm rot="16200000" flipH="1">
                <a:off x="3247" y="1718"/>
                <a:ext cx="603" cy="1434"/>
              </a:xfrm>
              <a:prstGeom prst="curvedConnector3">
                <a:avLst>
                  <a:gd name="adj1" fmla="val 49917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3077" name="Group 21"/>
          <p:cNvGrpSpPr>
            <a:grpSpLocks/>
          </p:cNvGrpSpPr>
          <p:nvPr/>
        </p:nvGrpSpPr>
        <p:grpSpPr bwMode="auto">
          <a:xfrm>
            <a:off x="2781300" y="2133600"/>
            <a:ext cx="3429000" cy="909638"/>
            <a:chOff x="1752" y="1344"/>
            <a:chExt cx="2160" cy="573"/>
          </a:xfrm>
        </p:grpSpPr>
        <p:cxnSp>
          <p:nvCxnSpPr>
            <p:cNvPr id="3102" name="AutoShape 33"/>
            <p:cNvCxnSpPr>
              <a:cxnSpLocks noChangeShapeType="1"/>
            </p:cNvCxnSpPr>
            <p:nvPr/>
          </p:nvCxnSpPr>
          <p:spPr bwMode="auto">
            <a:xfrm rot="5400000">
              <a:off x="2005" y="1091"/>
              <a:ext cx="573" cy="108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3" name="AutoShape 32"/>
            <p:cNvCxnSpPr>
              <a:cxnSpLocks noChangeShapeType="1"/>
            </p:cNvCxnSpPr>
            <p:nvPr/>
          </p:nvCxnSpPr>
          <p:spPr bwMode="auto">
            <a:xfrm rot="16200000" flipH="1">
              <a:off x="3085" y="1091"/>
              <a:ext cx="573" cy="108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4" name="AutoShape 31"/>
            <p:cNvCxnSpPr>
              <a:cxnSpLocks noChangeShapeType="1"/>
            </p:cNvCxnSpPr>
            <p:nvPr/>
          </p:nvCxnSpPr>
          <p:spPr bwMode="auto">
            <a:xfrm rot="5400000">
              <a:off x="2546" y="1630"/>
              <a:ext cx="573" cy="1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5" name="Text Box 50"/>
            <p:cNvSpPr txBox="1">
              <a:spLocks noChangeArrowheads="1"/>
            </p:cNvSpPr>
            <p:nvPr/>
          </p:nvSpPr>
          <p:spPr bwMode="auto">
            <a:xfrm>
              <a:off x="2256" y="1368"/>
              <a:ext cx="1152" cy="216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900" b="1">
                  <a:cs typeface="Times New Roman" pitchFamily="80" charset="0"/>
                </a:rPr>
                <a:t>Human needs</a:t>
              </a:r>
              <a:endParaRPr lang="en-US">
                <a:cs typeface="Times New Roman" pitchFamily="80" charset="0"/>
              </a:endParaRPr>
            </a:p>
          </p:txBody>
        </p:sp>
      </p:grpSp>
      <p:grpSp>
        <p:nvGrpSpPr>
          <p:cNvPr id="3078" name="Group 26"/>
          <p:cNvGrpSpPr>
            <a:grpSpLocks/>
          </p:cNvGrpSpPr>
          <p:nvPr/>
        </p:nvGrpSpPr>
        <p:grpSpPr bwMode="auto">
          <a:xfrm>
            <a:off x="3200400" y="609600"/>
            <a:ext cx="2667000" cy="1562100"/>
            <a:chOff x="2016" y="384"/>
            <a:chExt cx="1680" cy="984"/>
          </a:xfrm>
        </p:grpSpPr>
        <p:sp>
          <p:nvSpPr>
            <p:cNvPr id="3088" name="Text Box 50"/>
            <p:cNvSpPr txBox="1">
              <a:spLocks noChangeArrowheads="1"/>
            </p:cNvSpPr>
            <p:nvPr/>
          </p:nvSpPr>
          <p:spPr bwMode="auto">
            <a:xfrm>
              <a:off x="2256" y="984"/>
              <a:ext cx="1152" cy="216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900" b="1">
                  <a:cs typeface="Times New Roman" pitchFamily="80" charset="0"/>
                </a:rPr>
                <a:t>To many humans</a:t>
              </a:r>
              <a:endParaRPr lang="en-US">
                <a:cs typeface="Times New Roman" pitchFamily="80" charset="0"/>
              </a:endParaRPr>
            </a:p>
          </p:txBody>
        </p:sp>
        <p:grpSp>
          <p:nvGrpSpPr>
            <p:cNvPr id="3089" name="Group 28"/>
            <p:cNvGrpSpPr>
              <a:grpSpLocks/>
            </p:cNvGrpSpPr>
            <p:nvPr/>
          </p:nvGrpSpPr>
          <p:grpSpPr bwMode="auto">
            <a:xfrm>
              <a:off x="2016" y="384"/>
              <a:ext cx="1680" cy="600"/>
              <a:chOff x="2016" y="384"/>
              <a:chExt cx="1680" cy="600"/>
            </a:xfrm>
          </p:grpSpPr>
          <p:sp>
            <p:nvSpPr>
              <p:cNvPr id="3091" name="Text Box 50"/>
              <p:cNvSpPr txBox="1">
                <a:spLocks noChangeArrowheads="1"/>
              </p:cNvSpPr>
              <p:nvPr/>
            </p:nvSpPr>
            <p:spPr bwMode="auto">
              <a:xfrm>
                <a:off x="3216" y="672"/>
                <a:ext cx="480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Wealth</a:t>
                </a:r>
                <a:endParaRPr lang="en-US">
                  <a:cs typeface="Times New Roman" pitchFamily="80" charset="0"/>
                </a:endParaRPr>
              </a:p>
            </p:txBody>
          </p:sp>
          <p:sp>
            <p:nvSpPr>
              <p:cNvPr id="3092" name="Text Box 50"/>
              <p:cNvSpPr txBox="1">
                <a:spLocks noChangeArrowheads="1"/>
              </p:cNvSpPr>
              <p:nvPr/>
            </p:nvSpPr>
            <p:spPr bwMode="auto">
              <a:xfrm>
                <a:off x="3024" y="384"/>
                <a:ext cx="528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Corruption</a:t>
                </a:r>
                <a:endParaRPr lang="en-US">
                  <a:cs typeface="Times New Roman" pitchFamily="80" charset="0"/>
                </a:endParaRPr>
              </a:p>
            </p:txBody>
          </p:sp>
          <p:sp>
            <p:nvSpPr>
              <p:cNvPr id="3093" name="Text Box 50"/>
              <p:cNvSpPr txBox="1">
                <a:spLocks noChangeArrowheads="1"/>
              </p:cNvSpPr>
              <p:nvPr/>
            </p:nvSpPr>
            <p:spPr bwMode="auto">
              <a:xfrm>
                <a:off x="2160" y="384"/>
                <a:ext cx="528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Education</a:t>
                </a:r>
                <a:endParaRPr lang="en-US">
                  <a:cs typeface="Times New Roman" pitchFamily="80" charset="0"/>
                </a:endParaRPr>
              </a:p>
            </p:txBody>
          </p:sp>
          <p:sp>
            <p:nvSpPr>
              <p:cNvPr id="3094" name="Text Box 50"/>
              <p:cNvSpPr txBox="1">
                <a:spLocks noChangeArrowheads="1"/>
              </p:cNvSpPr>
              <p:nvPr/>
            </p:nvSpPr>
            <p:spPr bwMode="auto">
              <a:xfrm>
                <a:off x="2016" y="672"/>
                <a:ext cx="480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Inequity</a:t>
                </a:r>
                <a:endParaRPr lang="en-US">
                  <a:cs typeface="Times New Roman" pitchFamily="80" charset="0"/>
                </a:endParaRPr>
              </a:p>
            </p:txBody>
          </p:sp>
          <p:cxnSp>
            <p:nvCxnSpPr>
              <p:cNvPr id="3095" name="AutoShape 2"/>
              <p:cNvCxnSpPr>
                <a:cxnSpLocks noChangeShapeType="1"/>
                <a:stCxn id="3091" idx="2"/>
                <a:endCxn id="3088" idx="0"/>
              </p:cNvCxnSpPr>
              <p:nvPr/>
            </p:nvCxnSpPr>
            <p:spPr bwMode="auto">
              <a:xfrm rot="5400000">
                <a:off x="3060" y="588"/>
                <a:ext cx="168" cy="624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96" name="AutoShape 2"/>
              <p:cNvCxnSpPr>
                <a:cxnSpLocks noChangeShapeType="1"/>
                <a:stCxn id="3094" idx="2"/>
                <a:endCxn id="3088" idx="0"/>
              </p:cNvCxnSpPr>
              <p:nvPr/>
            </p:nvCxnSpPr>
            <p:spPr bwMode="auto">
              <a:xfrm rot="16200000" flipH="1">
                <a:off x="2460" y="612"/>
                <a:ext cx="168" cy="57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97" name="AutoShape 2"/>
              <p:cNvCxnSpPr>
                <a:cxnSpLocks noChangeShapeType="1"/>
                <a:stCxn id="3093" idx="2"/>
                <a:endCxn id="3088" idx="0"/>
              </p:cNvCxnSpPr>
              <p:nvPr/>
            </p:nvCxnSpPr>
            <p:spPr bwMode="auto">
              <a:xfrm rot="16200000" flipH="1">
                <a:off x="2400" y="552"/>
                <a:ext cx="456" cy="40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98" name="AutoShape 2"/>
              <p:cNvCxnSpPr>
                <a:cxnSpLocks noChangeShapeType="1"/>
                <a:stCxn id="3092" idx="2"/>
                <a:endCxn id="3088" idx="0"/>
              </p:cNvCxnSpPr>
              <p:nvPr/>
            </p:nvCxnSpPr>
            <p:spPr bwMode="auto">
              <a:xfrm rot="5400000">
                <a:off x="2832" y="528"/>
                <a:ext cx="456" cy="45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99" name="AutoShape 2"/>
              <p:cNvCxnSpPr>
                <a:cxnSpLocks noChangeShapeType="1"/>
                <a:stCxn id="3093" idx="2"/>
                <a:endCxn id="3094" idx="0"/>
              </p:cNvCxnSpPr>
              <p:nvPr/>
            </p:nvCxnSpPr>
            <p:spPr bwMode="auto">
              <a:xfrm rot="5400000">
                <a:off x="2268" y="516"/>
                <a:ext cx="144" cy="16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0" name="AutoShape 2"/>
              <p:cNvCxnSpPr>
                <a:cxnSpLocks noChangeShapeType="1"/>
                <a:stCxn id="3092" idx="2"/>
                <a:endCxn id="3091" idx="0"/>
              </p:cNvCxnSpPr>
              <p:nvPr/>
            </p:nvCxnSpPr>
            <p:spPr bwMode="auto">
              <a:xfrm rot="16200000" flipH="1">
                <a:off x="3300" y="516"/>
                <a:ext cx="144" cy="16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1" name="AutoShape 2"/>
              <p:cNvCxnSpPr>
                <a:cxnSpLocks noChangeShapeType="1"/>
                <a:stCxn id="3092" idx="1"/>
                <a:endCxn id="3093" idx="3"/>
              </p:cNvCxnSpPr>
              <p:nvPr/>
            </p:nvCxnSpPr>
            <p:spPr bwMode="auto">
              <a:xfrm rot="10800000">
                <a:off x="2688" y="456"/>
                <a:ext cx="336" cy="0"/>
              </a:xfrm>
              <a:prstGeom prst="straightConnector1">
                <a:avLst/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090" name="AutoShape 2"/>
            <p:cNvCxnSpPr>
              <a:cxnSpLocks noChangeShapeType="1"/>
              <a:stCxn id="3088" idx="2"/>
              <a:endCxn id="3105" idx="0"/>
            </p:cNvCxnSpPr>
            <p:nvPr/>
          </p:nvCxnSpPr>
          <p:spPr bwMode="auto">
            <a:xfrm rot="5400000">
              <a:off x="2748" y="1284"/>
              <a:ext cx="168" cy="0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79" name="Group 41"/>
          <p:cNvGrpSpPr>
            <a:grpSpLocks/>
          </p:cNvGrpSpPr>
          <p:nvPr/>
        </p:nvGrpSpPr>
        <p:grpSpPr bwMode="auto">
          <a:xfrm>
            <a:off x="195263" y="3505200"/>
            <a:ext cx="6577012" cy="838200"/>
            <a:chOff x="123" y="2208"/>
            <a:chExt cx="4143" cy="528"/>
          </a:xfrm>
        </p:grpSpPr>
        <p:sp>
          <p:nvSpPr>
            <p:cNvPr id="3083" name="TextBox 71"/>
            <p:cNvSpPr txBox="1">
              <a:spLocks noChangeArrowheads="1"/>
            </p:cNvSpPr>
            <p:nvPr/>
          </p:nvSpPr>
          <p:spPr bwMode="auto">
            <a:xfrm>
              <a:off x="123" y="2208"/>
              <a:ext cx="10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600" dirty="0"/>
                <a:t>Protected areas</a:t>
              </a:r>
            </a:p>
          </p:txBody>
        </p:sp>
        <p:grpSp>
          <p:nvGrpSpPr>
            <p:cNvPr id="3084" name="Group 43"/>
            <p:cNvGrpSpPr>
              <a:grpSpLocks/>
            </p:cNvGrpSpPr>
            <p:nvPr/>
          </p:nvGrpSpPr>
          <p:grpSpPr bwMode="auto">
            <a:xfrm>
              <a:off x="638" y="2421"/>
              <a:ext cx="3628" cy="315"/>
              <a:chOff x="638" y="2421"/>
              <a:chExt cx="3628" cy="315"/>
            </a:xfrm>
          </p:grpSpPr>
          <p:cxnSp>
            <p:nvCxnSpPr>
              <p:cNvPr id="3085" name="AutoShape 2"/>
              <p:cNvCxnSpPr>
                <a:cxnSpLocks noChangeShapeType="1"/>
              </p:cNvCxnSpPr>
              <p:nvPr/>
            </p:nvCxnSpPr>
            <p:spPr bwMode="auto">
              <a:xfrm rot="16200000" flipH="1">
                <a:off x="909" y="2150"/>
                <a:ext cx="315" cy="857"/>
              </a:xfrm>
              <a:prstGeom prst="curvedConnector3">
                <a:avLst>
                  <a:gd name="adj1" fmla="val 68250"/>
                </a:avLst>
              </a:prstGeom>
              <a:noFill/>
              <a:ln w="603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6" name="AutoShape 2"/>
              <p:cNvCxnSpPr>
                <a:cxnSpLocks noChangeShapeType="1"/>
              </p:cNvCxnSpPr>
              <p:nvPr/>
            </p:nvCxnSpPr>
            <p:spPr bwMode="auto">
              <a:xfrm rot="16200000" flipH="1">
                <a:off x="1598" y="1461"/>
                <a:ext cx="315" cy="2236"/>
              </a:xfrm>
              <a:prstGeom prst="curvedConnector3">
                <a:avLst>
                  <a:gd name="adj1" fmla="val 44125"/>
                </a:avLst>
              </a:prstGeom>
              <a:noFill/>
              <a:ln w="603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7" name="AutoShape 2"/>
              <p:cNvCxnSpPr>
                <a:cxnSpLocks noChangeShapeType="1"/>
              </p:cNvCxnSpPr>
              <p:nvPr/>
            </p:nvCxnSpPr>
            <p:spPr bwMode="auto">
              <a:xfrm rot="16200000" flipH="1">
                <a:off x="2294" y="765"/>
                <a:ext cx="315" cy="3628"/>
              </a:xfrm>
              <a:prstGeom prst="curvedConnector3">
                <a:avLst>
                  <a:gd name="adj1" fmla="val 23171"/>
                </a:avLst>
              </a:prstGeom>
              <a:noFill/>
              <a:ln w="603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3080" name="Group 47"/>
          <p:cNvGrpSpPr>
            <a:grpSpLocks/>
          </p:cNvGrpSpPr>
          <p:nvPr/>
        </p:nvGrpSpPr>
        <p:grpSpPr bwMode="auto">
          <a:xfrm>
            <a:off x="6772275" y="3505200"/>
            <a:ext cx="2130425" cy="838200"/>
            <a:chOff x="4266" y="2208"/>
            <a:chExt cx="1342" cy="528"/>
          </a:xfrm>
        </p:grpSpPr>
        <p:sp>
          <p:nvSpPr>
            <p:cNvPr id="3081" name="TextBox 72"/>
            <p:cNvSpPr txBox="1">
              <a:spLocks noChangeArrowheads="1"/>
            </p:cNvSpPr>
            <p:nvPr/>
          </p:nvSpPr>
          <p:spPr bwMode="auto">
            <a:xfrm>
              <a:off x="4418" y="2208"/>
              <a:ext cx="11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600" dirty="0"/>
                <a:t>Regulation policies</a:t>
              </a:r>
            </a:p>
          </p:txBody>
        </p:sp>
        <p:cxnSp>
          <p:nvCxnSpPr>
            <p:cNvPr id="3082" name="AutoShape 2"/>
            <p:cNvCxnSpPr>
              <a:cxnSpLocks noChangeShapeType="1"/>
              <a:stCxn id="3081" idx="2"/>
              <a:endCxn id="9" idx="0"/>
            </p:cNvCxnSpPr>
            <p:nvPr/>
          </p:nvCxnSpPr>
          <p:spPr bwMode="auto">
            <a:xfrm rot="5400000">
              <a:off x="4484" y="2203"/>
              <a:ext cx="315" cy="751"/>
            </a:xfrm>
            <a:prstGeom prst="curvedConnector3">
              <a:avLst>
                <a:gd name="adj1" fmla="val 49843"/>
              </a:avLst>
            </a:prstGeom>
            <a:noFill/>
            <a:ln w="603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Rectangle 1"/>
          <p:cNvSpPr/>
          <p:nvPr/>
        </p:nvSpPr>
        <p:spPr bwMode="auto">
          <a:xfrm>
            <a:off x="6934200" y="3505200"/>
            <a:ext cx="2057400" cy="381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76200"/>
            <a:ext cx="9144000" cy="346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Calibri" pitchFamily="34" charset="0"/>
              </a:rPr>
              <a:t>Targeting </a:t>
            </a:r>
            <a:r>
              <a:rPr lang="en-US" sz="1600" dirty="0">
                <a:latin typeface="Calibri" pitchFamily="34" charset="0"/>
              </a:rPr>
              <a:t>the causes of biodiversity loss: overharvesting and habitat loss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1371600" y="4343400"/>
            <a:ext cx="6400800" cy="2408238"/>
            <a:chOff x="864" y="2736"/>
            <a:chExt cx="4032" cy="1517"/>
          </a:xfrm>
        </p:grpSpPr>
        <p:pic>
          <p:nvPicPr>
            <p:cNvPr id="205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928"/>
              <a:ext cx="1261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7" name="Picture 3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" y="2928"/>
              <a:ext cx="1261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64" y="2736"/>
              <a:ext cx="1261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Deforestation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35" y="2736"/>
              <a:ext cx="1261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Over-harvesting</a:t>
              </a:r>
            </a:p>
          </p:txBody>
        </p:sp>
        <p:pic>
          <p:nvPicPr>
            <p:cNvPr id="20530" name="Picture 4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" y="2928"/>
              <a:ext cx="1261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243" y="2736"/>
              <a:ext cx="1261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Habitat modification</a:t>
              </a:r>
            </a:p>
          </p:txBody>
        </p:sp>
      </p:grpSp>
      <p:grpSp>
        <p:nvGrpSpPr>
          <p:cNvPr id="20484" name="Group 10"/>
          <p:cNvGrpSpPr>
            <a:grpSpLocks/>
          </p:cNvGrpSpPr>
          <p:nvPr/>
        </p:nvGrpSpPr>
        <p:grpSpPr bwMode="auto">
          <a:xfrm>
            <a:off x="2209800" y="3043238"/>
            <a:ext cx="4572000" cy="1300162"/>
            <a:chOff x="1392" y="1917"/>
            <a:chExt cx="2880" cy="819"/>
          </a:xfrm>
        </p:grpSpPr>
        <p:sp>
          <p:nvSpPr>
            <p:cNvPr id="20516" name="Text Box 49"/>
            <p:cNvSpPr txBox="1">
              <a:spLocks noChangeArrowheads="1"/>
            </p:cNvSpPr>
            <p:nvPr/>
          </p:nvSpPr>
          <p:spPr bwMode="auto">
            <a:xfrm>
              <a:off x="1392" y="1917"/>
              <a:ext cx="720" cy="21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900">
                  <a:cs typeface="Times New Roman" pitchFamily="80" charset="0"/>
                </a:rPr>
                <a:t>Household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20517" name="Text Box 48"/>
            <p:cNvSpPr txBox="1">
              <a:spLocks noChangeArrowheads="1"/>
            </p:cNvSpPr>
            <p:nvPr/>
          </p:nvSpPr>
          <p:spPr bwMode="auto">
            <a:xfrm>
              <a:off x="3552" y="1917"/>
              <a:ext cx="720" cy="21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900">
                  <a:cs typeface="Times New Roman" pitchFamily="80" charset="0"/>
                </a:rPr>
                <a:t>Energy</a:t>
              </a:r>
              <a:endParaRPr lang="en-US">
                <a:cs typeface="Times New Roman" pitchFamily="80" charset="0"/>
              </a:endParaRPr>
            </a:p>
          </p:txBody>
        </p:sp>
        <p:sp>
          <p:nvSpPr>
            <p:cNvPr id="20518" name="Text Box 29"/>
            <p:cNvSpPr txBox="1">
              <a:spLocks noChangeArrowheads="1"/>
            </p:cNvSpPr>
            <p:nvPr/>
          </p:nvSpPr>
          <p:spPr bwMode="auto">
            <a:xfrm>
              <a:off x="2472" y="1917"/>
              <a:ext cx="720" cy="21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900">
                  <a:cs typeface="Times New Roman" pitchFamily="80" charset="0"/>
                </a:rPr>
                <a:t>Food</a:t>
              </a:r>
              <a:endParaRPr lang="en-US">
                <a:cs typeface="Times New Roman" pitchFamily="80" charset="0"/>
              </a:endParaRPr>
            </a:p>
          </p:txBody>
        </p:sp>
        <p:grpSp>
          <p:nvGrpSpPr>
            <p:cNvPr id="20519" name="Group 14"/>
            <p:cNvGrpSpPr>
              <a:grpSpLocks/>
            </p:cNvGrpSpPr>
            <p:nvPr/>
          </p:nvGrpSpPr>
          <p:grpSpPr bwMode="auto">
            <a:xfrm>
              <a:off x="1495" y="2133"/>
              <a:ext cx="2771" cy="603"/>
              <a:chOff x="1495" y="2133"/>
              <a:chExt cx="2771" cy="603"/>
            </a:xfrm>
          </p:grpSpPr>
          <p:cxnSp>
            <p:nvCxnSpPr>
              <p:cNvPr id="20520" name="AutoShape 2"/>
              <p:cNvCxnSpPr>
                <a:cxnSpLocks noChangeShapeType="1"/>
                <a:stCxn id="20516" idx="2"/>
                <a:endCxn id="11" idx="0"/>
              </p:cNvCxnSpPr>
              <p:nvPr/>
            </p:nvCxnSpPr>
            <p:spPr bwMode="auto">
              <a:xfrm rot="16200000" flipH="1">
                <a:off x="2011" y="1874"/>
                <a:ext cx="603" cy="1122"/>
              </a:xfrm>
              <a:prstGeom prst="curvedConnector3">
                <a:avLst>
                  <a:gd name="adj1" fmla="val 49917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0521" name="Group 16"/>
              <p:cNvGrpSpPr>
                <a:grpSpLocks/>
              </p:cNvGrpSpPr>
              <p:nvPr/>
            </p:nvGrpSpPr>
            <p:grpSpPr bwMode="auto">
              <a:xfrm>
                <a:off x="1495" y="2133"/>
                <a:ext cx="2417" cy="603"/>
                <a:chOff x="1495" y="2133"/>
                <a:chExt cx="2417" cy="603"/>
              </a:xfrm>
            </p:grpSpPr>
            <p:cxnSp>
              <p:nvCxnSpPr>
                <p:cNvPr id="20523" name="AutoShape 28"/>
                <p:cNvCxnSpPr>
                  <a:cxnSpLocks noChangeShapeType="1"/>
                  <a:stCxn id="20516" idx="2"/>
                  <a:endCxn id="8" idx="0"/>
                </p:cNvCxnSpPr>
                <p:nvPr/>
              </p:nvCxnSpPr>
              <p:spPr bwMode="auto">
                <a:xfrm rot="5400000">
                  <a:off x="1322" y="2306"/>
                  <a:ext cx="603" cy="257"/>
                </a:xfrm>
                <a:prstGeom prst="curvedConnector3">
                  <a:avLst>
                    <a:gd name="adj1" fmla="val 57759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0524" name="AutoShape 25"/>
                <p:cNvCxnSpPr>
                  <a:cxnSpLocks noChangeShapeType="1"/>
                  <a:stCxn id="20517" idx="2"/>
                  <a:endCxn id="8" idx="0"/>
                </p:cNvCxnSpPr>
                <p:nvPr/>
              </p:nvCxnSpPr>
              <p:spPr bwMode="auto">
                <a:xfrm rot="5400000">
                  <a:off x="2402" y="1226"/>
                  <a:ext cx="603" cy="2417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0525" name="AutoShape 28"/>
                <p:cNvCxnSpPr>
                  <a:cxnSpLocks noChangeShapeType="1"/>
                  <a:stCxn id="20518" idx="2"/>
                  <a:endCxn id="8" idx="0"/>
                </p:cNvCxnSpPr>
                <p:nvPr/>
              </p:nvCxnSpPr>
              <p:spPr bwMode="auto">
                <a:xfrm rot="5400000">
                  <a:off x="1862" y="1766"/>
                  <a:ext cx="603" cy="1337"/>
                </a:xfrm>
                <a:prstGeom prst="curvedConnector3">
                  <a:avLst>
                    <a:gd name="adj1" fmla="val 40449"/>
                  </a:avLst>
                </a:prstGeom>
                <a:noFill/>
                <a:ln w="12700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0522" name="AutoShape 2"/>
              <p:cNvCxnSpPr>
                <a:cxnSpLocks noChangeShapeType="1"/>
                <a:stCxn id="20518" idx="2"/>
                <a:endCxn id="9" idx="0"/>
              </p:cNvCxnSpPr>
              <p:nvPr/>
            </p:nvCxnSpPr>
            <p:spPr bwMode="auto">
              <a:xfrm rot="16200000" flipH="1">
                <a:off x="3247" y="1718"/>
                <a:ext cx="603" cy="1434"/>
              </a:xfrm>
              <a:prstGeom prst="curvedConnector3">
                <a:avLst>
                  <a:gd name="adj1" fmla="val 49917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0485" name="Group 21"/>
          <p:cNvGrpSpPr>
            <a:grpSpLocks/>
          </p:cNvGrpSpPr>
          <p:nvPr/>
        </p:nvGrpSpPr>
        <p:grpSpPr bwMode="auto">
          <a:xfrm>
            <a:off x="2781300" y="2133600"/>
            <a:ext cx="3429000" cy="909638"/>
            <a:chOff x="1752" y="1344"/>
            <a:chExt cx="2160" cy="573"/>
          </a:xfrm>
        </p:grpSpPr>
        <p:cxnSp>
          <p:nvCxnSpPr>
            <p:cNvPr id="20512" name="AutoShape 33"/>
            <p:cNvCxnSpPr>
              <a:cxnSpLocks noChangeShapeType="1"/>
            </p:cNvCxnSpPr>
            <p:nvPr/>
          </p:nvCxnSpPr>
          <p:spPr bwMode="auto">
            <a:xfrm rot="5400000">
              <a:off x="2005" y="1091"/>
              <a:ext cx="573" cy="108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13" name="AutoShape 32"/>
            <p:cNvCxnSpPr>
              <a:cxnSpLocks noChangeShapeType="1"/>
            </p:cNvCxnSpPr>
            <p:nvPr/>
          </p:nvCxnSpPr>
          <p:spPr bwMode="auto">
            <a:xfrm rot="16200000" flipH="1">
              <a:off x="3085" y="1091"/>
              <a:ext cx="573" cy="1080"/>
            </a:xfrm>
            <a:prstGeom prst="curvedConnector3">
              <a:avLst>
                <a:gd name="adj1" fmla="val 49963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14" name="AutoShape 31"/>
            <p:cNvCxnSpPr>
              <a:cxnSpLocks noChangeShapeType="1"/>
            </p:cNvCxnSpPr>
            <p:nvPr/>
          </p:nvCxnSpPr>
          <p:spPr bwMode="auto">
            <a:xfrm rot="5400000">
              <a:off x="2546" y="1630"/>
              <a:ext cx="573" cy="1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15" name="Text Box 50"/>
            <p:cNvSpPr txBox="1">
              <a:spLocks noChangeArrowheads="1"/>
            </p:cNvSpPr>
            <p:nvPr/>
          </p:nvSpPr>
          <p:spPr bwMode="auto">
            <a:xfrm>
              <a:off x="2256" y="1368"/>
              <a:ext cx="1152" cy="216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900" b="1">
                  <a:cs typeface="Times New Roman" pitchFamily="80" charset="0"/>
                </a:rPr>
                <a:t>Human needs</a:t>
              </a:r>
              <a:endParaRPr lang="en-US">
                <a:cs typeface="Times New Roman" pitchFamily="80" charset="0"/>
              </a:endParaRPr>
            </a:p>
          </p:txBody>
        </p:sp>
      </p:grpSp>
      <p:grpSp>
        <p:nvGrpSpPr>
          <p:cNvPr id="20486" name="Group 26"/>
          <p:cNvGrpSpPr>
            <a:grpSpLocks/>
          </p:cNvGrpSpPr>
          <p:nvPr/>
        </p:nvGrpSpPr>
        <p:grpSpPr bwMode="auto">
          <a:xfrm>
            <a:off x="3200400" y="609600"/>
            <a:ext cx="2667000" cy="1562100"/>
            <a:chOff x="2016" y="384"/>
            <a:chExt cx="1680" cy="984"/>
          </a:xfrm>
        </p:grpSpPr>
        <p:sp>
          <p:nvSpPr>
            <p:cNvPr id="20498" name="Text Box 50"/>
            <p:cNvSpPr txBox="1">
              <a:spLocks noChangeArrowheads="1"/>
            </p:cNvSpPr>
            <p:nvPr/>
          </p:nvSpPr>
          <p:spPr bwMode="auto">
            <a:xfrm>
              <a:off x="2256" y="984"/>
              <a:ext cx="1152" cy="216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91440" bIns="9144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900" b="1">
                  <a:cs typeface="Times New Roman" pitchFamily="80" charset="0"/>
                </a:rPr>
                <a:t>To many humans</a:t>
              </a:r>
              <a:endParaRPr lang="en-US">
                <a:cs typeface="Times New Roman" pitchFamily="80" charset="0"/>
              </a:endParaRPr>
            </a:p>
          </p:txBody>
        </p:sp>
        <p:grpSp>
          <p:nvGrpSpPr>
            <p:cNvPr id="20499" name="Group 28"/>
            <p:cNvGrpSpPr>
              <a:grpSpLocks/>
            </p:cNvGrpSpPr>
            <p:nvPr/>
          </p:nvGrpSpPr>
          <p:grpSpPr bwMode="auto">
            <a:xfrm>
              <a:off x="2016" y="384"/>
              <a:ext cx="1680" cy="600"/>
              <a:chOff x="2016" y="384"/>
              <a:chExt cx="1680" cy="600"/>
            </a:xfrm>
          </p:grpSpPr>
          <p:sp>
            <p:nvSpPr>
              <p:cNvPr id="20501" name="Text Box 50"/>
              <p:cNvSpPr txBox="1">
                <a:spLocks noChangeArrowheads="1"/>
              </p:cNvSpPr>
              <p:nvPr/>
            </p:nvSpPr>
            <p:spPr bwMode="auto">
              <a:xfrm>
                <a:off x="3216" y="672"/>
                <a:ext cx="480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Wealth</a:t>
                </a:r>
                <a:endParaRPr lang="en-US">
                  <a:cs typeface="Times New Roman" pitchFamily="80" charset="0"/>
                </a:endParaRPr>
              </a:p>
            </p:txBody>
          </p:sp>
          <p:sp>
            <p:nvSpPr>
              <p:cNvPr id="20502" name="Text Box 50"/>
              <p:cNvSpPr txBox="1">
                <a:spLocks noChangeArrowheads="1"/>
              </p:cNvSpPr>
              <p:nvPr/>
            </p:nvSpPr>
            <p:spPr bwMode="auto">
              <a:xfrm>
                <a:off x="3024" y="384"/>
                <a:ext cx="528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Corruption</a:t>
                </a:r>
                <a:endParaRPr lang="en-US">
                  <a:cs typeface="Times New Roman" pitchFamily="80" charset="0"/>
                </a:endParaRPr>
              </a:p>
            </p:txBody>
          </p:sp>
          <p:sp>
            <p:nvSpPr>
              <p:cNvPr id="20503" name="Text Box 50"/>
              <p:cNvSpPr txBox="1">
                <a:spLocks noChangeArrowheads="1"/>
              </p:cNvSpPr>
              <p:nvPr/>
            </p:nvSpPr>
            <p:spPr bwMode="auto">
              <a:xfrm>
                <a:off x="2160" y="384"/>
                <a:ext cx="528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Education</a:t>
                </a:r>
                <a:endParaRPr lang="en-US">
                  <a:cs typeface="Times New Roman" pitchFamily="80" charset="0"/>
                </a:endParaRPr>
              </a:p>
            </p:txBody>
          </p:sp>
          <p:sp>
            <p:nvSpPr>
              <p:cNvPr id="20504" name="Text Box 50"/>
              <p:cNvSpPr txBox="1">
                <a:spLocks noChangeArrowheads="1"/>
              </p:cNvSpPr>
              <p:nvPr/>
            </p:nvSpPr>
            <p:spPr bwMode="auto">
              <a:xfrm>
                <a:off x="2016" y="672"/>
                <a:ext cx="480" cy="14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91440" bIns="91440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80" charset="-128"/>
                  </a:defRPr>
                </a:lvl9pPr>
              </a:lstStyle>
              <a:p>
                <a:pPr algn="ctr"/>
                <a:r>
                  <a:rPr lang="en-US" sz="900" b="1">
                    <a:cs typeface="Times New Roman" pitchFamily="80" charset="0"/>
                  </a:rPr>
                  <a:t>Inequity</a:t>
                </a:r>
                <a:endParaRPr lang="en-US">
                  <a:cs typeface="Times New Roman" pitchFamily="80" charset="0"/>
                </a:endParaRPr>
              </a:p>
            </p:txBody>
          </p:sp>
          <p:cxnSp>
            <p:nvCxnSpPr>
              <p:cNvPr id="20505" name="AutoShape 2"/>
              <p:cNvCxnSpPr>
                <a:cxnSpLocks noChangeShapeType="1"/>
                <a:stCxn id="20501" idx="2"/>
                <a:endCxn id="20498" idx="0"/>
              </p:cNvCxnSpPr>
              <p:nvPr/>
            </p:nvCxnSpPr>
            <p:spPr bwMode="auto">
              <a:xfrm rot="5400000">
                <a:off x="3060" y="588"/>
                <a:ext cx="168" cy="624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06" name="AutoShape 2"/>
              <p:cNvCxnSpPr>
                <a:cxnSpLocks noChangeShapeType="1"/>
                <a:stCxn id="20504" idx="2"/>
                <a:endCxn id="20498" idx="0"/>
              </p:cNvCxnSpPr>
              <p:nvPr/>
            </p:nvCxnSpPr>
            <p:spPr bwMode="auto">
              <a:xfrm rot="16200000" flipH="1">
                <a:off x="2460" y="612"/>
                <a:ext cx="168" cy="57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07" name="AutoShape 2"/>
              <p:cNvCxnSpPr>
                <a:cxnSpLocks noChangeShapeType="1"/>
                <a:stCxn id="20503" idx="2"/>
                <a:endCxn id="20498" idx="0"/>
              </p:cNvCxnSpPr>
              <p:nvPr/>
            </p:nvCxnSpPr>
            <p:spPr bwMode="auto">
              <a:xfrm rot="16200000" flipH="1">
                <a:off x="2400" y="552"/>
                <a:ext cx="456" cy="40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08" name="AutoShape 2"/>
              <p:cNvCxnSpPr>
                <a:cxnSpLocks noChangeShapeType="1"/>
                <a:stCxn id="20502" idx="2"/>
                <a:endCxn id="20498" idx="0"/>
              </p:cNvCxnSpPr>
              <p:nvPr/>
            </p:nvCxnSpPr>
            <p:spPr bwMode="auto">
              <a:xfrm rot="5400000">
                <a:off x="2832" y="528"/>
                <a:ext cx="456" cy="45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09" name="AutoShape 2"/>
              <p:cNvCxnSpPr>
                <a:cxnSpLocks noChangeShapeType="1"/>
                <a:stCxn id="20503" idx="2"/>
                <a:endCxn id="20504" idx="0"/>
              </p:cNvCxnSpPr>
              <p:nvPr/>
            </p:nvCxnSpPr>
            <p:spPr bwMode="auto">
              <a:xfrm rot="5400000">
                <a:off x="2268" y="516"/>
                <a:ext cx="144" cy="16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10" name="AutoShape 2"/>
              <p:cNvCxnSpPr>
                <a:cxnSpLocks noChangeShapeType="1"/>
                <a:stCxn id="20502" idx="2"/>
                <a:endCxn id="20501" idx="0"/>
              </p:cNvCxnSpPr>
              <p:nvPr/>
            </p:nvCxnSpPr>
            <p:spPr bwMode="auto">
              <a:xfrm rot="16200000" flipH="1">
                <a:off x="3300" y="516"/>
                <a:ext cx="144" cy="168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11" name="AutoShape 2"/>
              <p:cNvCxnSpPr>
                <a:cxnSpLocks noChangeShapeType="1"/>
                <a:stCxn id="20502" idx="1"/>
                <a:endCxn id="20503" idx="3"/>
              </p:cNvCxnSpPr>
              <p:nvPr/>
            </p:nvCxnSpPr>
            <p:spPr bwMode="auto">
              <a:xfrm rot="10800000">
                <a:off x="2688" y="456"/>
                <a:ext cx="336" cy="0"/>
              </a:xfrm>
              <a:prstGeom prst="straightConnector1">
                <a:avLst/>
              </a:prstGeom>
              <a:noFill/>
              <a:ln w="127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0500" name="AutoShape 2"/>
            <p:cNvCxnSpPr>
              <a:cxnSpLocks noChangeShapeType="1"/>
              <a:stCxn id="20498" idx="2"/>
              <a:endCxn id="20515" idx="0"/>
            </p:cNvCxnSpPr>
            <p:nvPr/>
          </p:nvCxnSpPr>
          <p:spPr bwMode="auto">
            <a:xfrm rot="5400000">
              <a:off x="2748" y="1284"/>
              <a:ext cx="168" cy="0"/>
            </a:xfrm>
            <a:prstGeom prst="straightConnector1">
              <a:avLst/>
            </a:prstGeom>
            <a:noFill/>
            <a:ln w="127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487" name="Group 41"/>
          <p:cNvGrpSpPr>
            <a:grpSpLocks/>
          </p:cNvGrpSpPr>
          <p:nvPr/>
        </p:nvGrpSpPr>
        <p:grpSpPr bwMode="auto">
          <a:xfrm>
            <a:off x="195263" y="3505200"/>
            <a:ext cx="6577012" cy="838200"/>
            <a:chOff x="123" y="2208"/>
            <a:chExt cx="4143" cy="528"/>
          </a:xfrm>
        </p:grpSpPr>
        <p:sp>
          <p:nvSpPr>
            <p:cNvPr id="20493" name="TextBox 71"/>
            <p:cNvSpPr txBox="1">
              <a:spLocks noChangeArrowheads="1"/>
            </p:cNvSpPr>
            <p:nvPr/>
          </p:nvSpPr>
          <p:spPr bwMode="auto">
            <a:xfrm>
              <a:off x="123" y="2208"/>
              <a:ext cx="10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600"/>
                <a:t>Protected areas</a:t>
              </a:r>
            </a:p>
          </p:txBody>
        </p:sp>
        <p:grpSp>
          <p:nvGrpSpPr>
            <p:cNvPr id="20494" name="Group 43"/>
            <p:cNvGrpSpPr>
              <a:grpSpLocks/>
            </p:cNvGrpSpPr>
            <p:nvPr/>
          </p:nvGrpSpPr>
          <p:grpSpPr bwMode="auto">
            <a:xfrm>
              <a:off x="638" y="2421"/>
              <a:ext cx="3628" cy="315"/>
              <a:chOff x="638" y="2421"/>
              <a:chExt cx="3628" cy="315"/>
            </a:xfrm>
          </p:grpSpPr>
          <p:cxnSp>
            <p:nvCxnSpPr>
              <p:cNvPr id="20495" name="AutoShape 2"/>
              <p:cNvCxnSpPr>
                <a:cxnSpLocks noChangeShapeType="1"/>
              </p:cNvCxnSpPr>
              <p:nvPr/>
            </p:nvCxnSpPr>
            <p:spPr bwMode="auto">
              <a:xfrm rot="16200000" flipH="1">
                <a:off x="909" y="2150"/>
                <a:ext cx="315" cy="857"/>
              </a:xfrm>
              <a:prstGeom prst="curvedConnector3">
                <a:avLst>
                  <a:gd name="adj1" fmla="val 68250"/>
                </a:avLst>
              </a:prstGeom>
              <a:noFill/>
              <a:ln w="603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96" name="AutoShape 2"/>
              <p:cNvCxnSpPr>
                <a:cxnSpLocks noChangeShapeType="1"/>
              </p:cNvCxnSpPr>
              <p:nvPr/>
            </p:nvCxnSpPr>
            <p:spPr bwMode="auto">
              <a:xfrm rot="16200000" flipH="1">
                <a:off x="1598" y="1461"/>
                <a:ext cx="315" cy="2236"/>
              </a:xfrm>
              <a:prstGeom prst="curvedConnector3">
                <a:avLst>
                  <a:gd name="adj1" fmla="val 44125"/>
                </a:avLst>
              </a:prstGeom>
              <a:noFill/>
              <a:ln w="603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97" name="AutoShape 2"/>
              <p:cNvCxnSpPr>
                <a:cxnSpLocks noChangeShapeType="1"/>
              </p:cNvCxnSpPr>
              <p:nvPr/>
            </p:nvCxnSpPr>
            <p:spPr bwMode="auto">
              <a:xfrm rot="16200000" flipH="1">
                <a:off x="2294" y="765"/>
                <a:ext cx="315" cy="3628"/>
              </a:xfrm>
              <a:prstGeom prst="curvedConnector3">
                <a:avLst>
                  <a:gd name="adj1" fmla="val 23171"/>
                </a:avLst>
              </a:prstGeom>
              <a:noFill/>
              <a:ln w="603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0488" name="Group 47"/>
          <p:cNvGrpSpPr>
            <a:grpSpLocks/>
          </p:cNvGrpSpPr>
          <p:nvPr/>
        </p:nvGrpSpPr>
        <p:grpSpPr bwMode="auto">
          <a:xfrm>
            <a:off x="6772275" y="3505200"/>
            <a:ext cx="2130425" cy="838200"/>
            <a:chOff x="4266" y="2208"/>
            <a:chExt cx="1342" cy="528"/>
          </a:xfrm>
        </p:grpSpPr>
        <p:sp>
          <p:nvSpPr>
            <p:cNvPr id="20491" name="TextBox 72"/>
            <p:cNvSpPr txBox="1">
              <a:spLocks noChangeArrowheads="1"/>
            </p:cNvSpPr>
            <p:nvPr/>
          </p:nvSpPr>
          <p:spPr bwMode="auto">
            <a:xfrm>
              <a:off x="4418" y="2208"/>
              <a:ext cx="11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600"/>
                <a:t>Regulation policies</a:t>
              </a:r>
            </a:p>
          </p:txBody>
        </p:sp>
        <p:cxnSp>
          <p:nvCxnSpPr>
            <p:cNvPr id="20492" name="AutoShape 2"/>
            <p:cNvCxnSpPr>
              <a:cxnSpLocks noChangeShapeType="1"/>
              <a:stCxn id="20491" idx="2"/>
              <a:endCxn id="9" idx="0"/>
            </p:cNvCxnSpPr>
            <p:nvPr/>
          </p:nvCxnSpPr>
          <p:spPr bwMode="auto">
            <a:xfrm rot="5400000">
              <a:off x="4484" y="2203"/>
              <a:ext cx="315" cy="751"/>
            </a:xfrm>
            <a:prstGeom prst="curvedConnector3">
              <a:avLst>
                <a:gd name="adj1" fmla="val 49843"/>
              </a:avLst>
            </a:prstGeom>
            <a:noFill/>
            <a:ln w="603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53" name="AutoShape 53"/>
          <p:cNvSpPr>
            <a:spLocks noChangeArrowheads="1"/>
          </p:cNvSpPr>
          <p:nvPr/>
        </p:nvSpPr>
        <p:spPr bwMode="auto">
          <a:xfrm>
            <a:off x="685800" y="1066800"/>
            <a:ext cx="1981200" cy="1828800"/>
          </a:xfrm>
          <a:prstGeom prst="wedgeEllipseCallout">
            <a:avLst>
              <a:gd name="adj1" fmla="val 317787"/>
              <a:gd name="adj2" fmla="val 863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sz="1400"/>
              <a:t>Will straggle to achieve their objectives of biodiversity protection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0" y="152400"/>
            <a:ext cx="9144000" cy="457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dirty="0" smtClean="0">
                <a:latin typeface="Times New Roman" pitchFamily="80" charset="0"/>
              </a:rPr>
              <a:t>…Protected areas…</a:t>
            </a:r>
            <a:endParaRPr lang="en-US" dirty="0">
              <a:latin typeface="Times New Roman" pitchFamily="80" charset="0"/>
            </a:endParaRPr>
          </a:p>
        </p:txBody>
      </p:sp>
      <p:grpSp>
        <p:nvGrpSpPr>
          <p:cNvPr id="81950" name="Group 30"/>
          <p:cNvGrpSpPr>
            <a:grpSpLocks/>
          </p:cNvGrpSpPr>
          <p:nvPr/>
        </p:nvGrpSpPr>
        <p:grpSpPr bwMode="auto">
          <a:xfrm>
            <a:off x="6983413" y="3657600"/>
            <a:ext cx="2160587" cy="2159000"/>
            <a:chOff x="4176" y="2288"/>
            <a:chExt cx="1361" cy="1360"/>
          </a:xfrm>
        </p:grpSpPr>
        <p:pic>
          <p:nvPicPr>
            <p:cNvPr id="81949" name="Picture 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2514"/>
              <a:ext cx="1361" cy="1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924" name="Text Box 4"/>
            <p:cNvSpPr txBox="1">
              <a:spLocks noChangeArrowheads="1"/>
            </p:cNvSpPr>
            <p:nvPr/>
          </p:nvSpPr>
          <p:spPr bwMode="auto">
            <a:xfrm>
              <a:off x="4176" y="2288"/>
              <a:ext cx="1360" cy="288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/>
              <a:r>
                <a:rPr lang="en-US" sz="1200">
                  <a:latin typeface="Times New Roman" pitchFamily="80" charset="0"/>
                </a:rPr>
                <a:t>Preservation </a:t>
              </a:r>
            </a:p>
            <a:p>
              <a:pPr algn="ctr" eaLnBrk="1" hangingPunct="1"/>
              <a:r>
                <a:rPr lang="en-US" sz="1200">
                  <a:latin typeface="Times New Roman" pitchFamily="80" charset="0"/>
                </a:rPr>
                <a:t>of biodiversity</a:t>
              </a:r>
            </a:p>
          </p:txBody>
        </p:sp>
      </p:grpSp>
      <p:sp>
        <p:nvSpPr>
          <p:cNvPr id="81925" name="Freeform 5"/>
          <p:cNvSpPr>
            <a:spLocks/>
          </p:cNvSpPr>
          <p:nvPr/>
        </p:nvSpPr>
        <p:spPr bwMode="auto">
          <a:xfrm>
            <a:off x="1828800" y="2209800"/>
            <a:ext cx="6226175" cy="1503363"/>
          </a:xfrm>
          <a:custGeom>
            <a:avLst/>
            <a:gdLst>
              <a:gd name="T0" fmla="*/ 0 w 4586"/>
              <a:gd name="T1" fmla="*/ 918 h 918"/>
              <a:gd name="T2" fmla="*/ 1408 w 4586"/>
              <a:gd name="T3" fmla="*/ 171 h 918"/>
              <a:gd name="T4" fmla="*/ 3210 w 4586"/>
              <a:gd name="T5" fmla="*/ 107 h 918"/>
              <a:gd name="T6" fmla="*/ 4586 w 4586"/>
              <a:gd name="T7" fmla="*/ 811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86" h="918">
                <a:moveTo>
                  <a:pt x="0" y="918"/>
                </a:moveTo>
                <a:cubicBezTo>
                  <a:pt x="436" y="612"/>
                  <a:pt x="873" y="306"/>
                  <a:pt x="1408" y="171"/>
                </a:cubicBezTo>
                <a:cubicBezTo>
                  <a:pt x="1943" y="36"/>
                  <a:pt x="2680" y="0"/>
                  <a:pt x="3210" y="107"/>
                </a:cubicBezTo>
                <a:cubicBezTo>
                  <a:pt x="3740" y="214"/>
                  <a:pt x="4357" y="694"/>
                  <a:pt x="4586" y="811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1295400" y="3048000"/>
            <a:ext cx="1063625" cy="457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FF9900"/>
                </a:solidFill>
                <a:latin typeface="Times New Roman" pitchFamily="80" charset="0"/>
              </a:rPr>
              <a:t>MPAs</a:t>
            </a:r>
          </a:p>
        </p:txBody>
      </p:sp>
      <p:grpSp>
        <p:nvGrpSpPr>
          <p:cNvPr id="81948" name="Group 28"/>
          <p:cNvGrpSpPr>
            <a:grpSpLocks/>
          </p:cNvGrpSpPr>
          <p:nvPr/>
        </p:nvGrpSpPr>
        <p:grpSpPr bwMode="auto">
          <a:xfrm>
            <a:off x="152400" y="1446213"/>
            <a:ext cx="3630613" cy="1144587"/>
            <a:chOff x="96" y="911"/>
            <a:chExt cx="2287" cy="721"/>
          </a:xfrm>
        </p:grpSpPr>
        <p:sp>
          <p:nvSpPr>
            <p:cNvPr id="81927" name="Text Box 7"/>
            <p:cNvSpPr txBox="1">
              <a:spLocks noChangeArrowheads="1"/>
            </p:cNvSpPr>
            <p:nvPr/>
          </p:nvSpPr>
          <p:spPr bwMode="auto">
            <a:xfrm>
              <a:off x="96" y="1055"/>
              <a:ext cx="1152" cy="5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800">
                  <a:latin typeface="Times New Roman" pitchFamily="80" charset="0"/>
                </a:rPr>
                <a:t>52% are to far apart to ensure connectivity </a:t>
              </a:r>
            </a:p>
          </p:txBody>
        </p:sp>
        <p:sp>
          <p:nvSpPr>
            <p:cNvPr id="81928" name="Text Box 8"/>
            <p:cNvSpPr txBox="1">
              <a:spLocks noChangeArrowheads="1"/>
            </p:cNvSpPr>
            <p:nvPr/>
          </p:nvSpPr>
          <p:spPr bwMode="auto">
            <a:xfrm>
              <a:off x="1248" y="1055"/>
              <a:ext cx="1134" cy="5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800">
                  <a:latin typeface="Times New Roman" pitchFamily="80" charset="0"/>
                </a:rPr>
                <a:t>28% are not big enough to prevent mortality</a:t>
              </a:r>
            </a:p>
          </p:txBody>
        </p:sp>
        <p:sp>
          <p:nvSpPr>
            <p:cNvPr id="81941" name="Text Box 21"/>
            <p:cNvSpPr txBox="1">
              <a:spLocks noChangeArrowheads="1"/>
            </p:cNvSpPr>
            <p:nvPr/>
          </p:nvSpPr>
          <p:spPr bwMode="auto">
            <a:xfrm>
              <a:off x="96" y="911"/>
              <a:ext cx="2287" cy="1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sz="1200"/>
                <a:t>Biological effectiveness</a:t>
              </a:r>
            </a:p>
          </p:txBody>
        </p:sp>
      </p:grpSp>
      <p:grpSp>
        <p:nvGrpSpPr>
          <p:cNvPr id="81945" name="Group 25"/>
          <p:cNvGrpSpPr>
            <a:grpSpLocks/>
          </p:cNvGrpSpPr>
          <p:nvPr/>
        </p:nvGrpSpPr>
        <p:grpSpPr bwMode="auto">
          <a:xfrm>
            <a:off x="4343400" y="1066800"/>
            <a:ext cx="2159000" cy="1190625"/>
            <a:chOff x="2928" y="1603"/>
            <a:chExt cx="1360" cy="750"/>
          </a:xfrm>
        </p:grpSpPr>
        <p:sp>
          <p:nvSpPr>
            <p:cNvPr id="81929" name="Text Box 9"/>
            <p:cNvSpPr txBox="1">
              <a:spLocks noChangeArrowheads="1"/>
            </p:cNvSpPr>
            <p:nvPr/>
          </p:nvSpPr>
          <p:spPr bwMode="auto">
            <a:xfrm>
              <a:off x="2928" y="1776"/>
              <a:ext cx="1360" cy="5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/>
              <a:r>
                <a:rPr lang="en-US" sz="1800">
                  <a:latin typeface="Times New Roman" pitchFamily="80" charset="0"/>
                </a:rPr>
                <a:t>0.1% are managed well enough to prevent poaching</a:t>
              </a:r>
            </a:p>
          </p:txBody>
        </p:sp>
        <p:sp>
          <p:nvSpPr>
            <p:cNvPr id="81942" name="Text Box 22"/>
            <p:cNvSpPr txBox="1">
              <a:spLocks noChangeArrowheads="1"/>
            </p:cNvSpPr>
            <p:nvPr/>
          </p:nvSpPr>
          <p:spPr bwMode="auto">
            <a:xfrm>
              <a:off x="2928" y="1603"/>
              <a:ext cx="1360" cy="1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sz="1200"/>
                <a:t>Management effectiveness</a:t>
              </a:r>
            </a:p>
          </p:txBody>
        </p:sp>
      </p:grpSp>
      <p:grpSp>
        <p:nvGrpSpPr>
          <p:cNvPr id="81946" name="Group 26"/>
          <p:cNvGrpSpPr>
            <a:grpSpLocks/>
          </p:cNvGrpSpPr>
          <p:nvPr/>
        </p:nvGrpSpPr>
        <p:grpSpPr bwMode="auto">
          <a:xfrm>
            <a:off x="6853238" y="1417638"/>
            <a:ext cx="2159000" cy="1373187"/>
            <a:chOff x="4320" y="1824"/>
            <a:chExt cx="1360" cy="865"/>
          </a:xfrm>
        </p:grpSpPr>
        <p:sp>
          <p:nvSpPr>
            <p:cNvPr id="81930" name="Text Box 10"/>
            <p:cNvSpPr txBox="1">
              <a:spLocks noChangeArrowheads="1"/>
            </p:cNvSpPr>
            <p:nvPr/>
          </p:nvSpPr>
          <p:spPr bwMode="auto">
            <a:xfrm>
              <a:off x="4320" y="2112"/>
              <a:ext cx="1360" cy="5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/>
              <a:r>
                <a:rPr lang="en-US" sz="1800">
                  <a:latin typeface="Times New Roman" pitchFamily="80" charset="0"/>
                </a:rPr>
                <a:t>81.3% of the world’s coral reefs remain unprotected </a:t>
              </a:r>
            </a:p>
          </p:txBody>
        </p:sp>
        <p:sp>
          <p:nvSpPr>
            <p:cNvPr id="81943" name="Text Box 23"/>
            <p:cNvSpPr txBox="1">
              <a:spLocks noChangeArrowheads="1"/>
            </p:cNvSpPr>
            <p:nvPr/>
          </p:nvSpPr>
          <p:spPr bwMode="auto">
            <a:xfrm>
              <a:off x="4320" y="1824"/>
              <a:ext cx="1360" cy="288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sz="1400"/>
                <a:t>Feasibility effectiveness</a:t>
              </a:r>
            </a:p>
          </p:txBody>
        </p:sp>
      </p:grpSp>
      <p:pic>
        <p:nvPicPr>
          <p:cNvPr id="8194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3657600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39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animBg="1"/>
      <p:bldP spid="819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6"/>
          <p:cNvSpPr txBox="1">
            <a:spLocks noChangeArrowheads="1"/>
          </p:cNvSpPr>
          <p:nvPr/>
        </p:nvSpPr>
        <p:spPr bwMode="auto">
          <a:xfrm>
            <a:off x="304800" y="762000"/>
            <a:ext cx="35052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/>
            <a:r>
              <a:rPr lang="en-US"/>
              <a:t>Regulation of harvesting means to </a:t>
            </a:r>
            <a:r>
              <a:rPr lang="en-US" b="1">
                <a:solidFill>
                  <a:srgbClr val="FF0000"/>
                </a:solidFill>
              </a:rPr>
              <a:t>implement</a:t>
            </a:r>
            <a:r>
              <a:rPr lang="en-US"/>
              <a:t> levels of extraction that preserve the </a:t>
            </a:r>
            <a:r>
              <a:rPr lang="en-US" b="1">
                <a:solidFill>
                  <a:srgbClr val="FF0000"/>
                </a:solidFill>
              </a:rPr>
              <a:t>economic</a:t>
            </a:r>
            <a:r>
              <a:rPr lang="en-US"/>
              <a:t> value of a stock while ensuring its </a:t>
            </a:r>
            <a:r>
              <a:rPr lang="en-US" b="1">
                <a:solidFill>
                  <a:srgbClr val="FF0000"/>
                </a:solidFill>
              </a:rPr>
              <a:t>sustainability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52400" y="2971800"/>
            <a:ext cx="3871913" cy="1219200"/>
            <a:chOff x="96" y="1872"/>
            <a:chExt cx="2439" cy="768"/>
          </a:xfrm>
        </p:grpSpPr>
        <p:sp>
          <p:nvSpPr>
            <p:cNvPr id="4100" name="Rectangle 4"/>
            <p:cNvSpPr>
              <a:spLocks noChangeArrowheads="1"/>
            </p:cNvSpPr>
            <p:nvPr/>
          </p:nvSpPr>
          <p:spPr bwMode="auto">
            <a:xfrm>
              <a:off x="624" y="1872"/>
              <a:ext cx="1344" cy="28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" name="TextBox 5"/>
            <p:cNvSpPr txBox="1">
              <a:spLocks noChangeArrowheads="1"/>
            </p:cNvSpPr>
            <p:nvPr/>
          </p:nvSpPr>
          <p:spPr bwMode="auto">
            <a:xfrm>
              <a:off x="96" y="2352"/>
              <a:ext cx="24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1200"/>
                <a:t>Requires scientific knowledge into the effects of harvesting on populations and ecosystems</a:t>
              </a:r>
            </a:p>
          </p:txBody>
        </p:sp>
        <p:cxnSp>
          <p:nvCxnSpPr>
            <p:cNvPr id="4102" name="Straight Arrow Connector 7"/>
            <p:cNvCxnSpPr>
              <a:cxnSpLocks noChangeShapeType="1"/>
              <a:stCxn id="4100" idx="2"/>
            </p:cNvCxnSpPr>
            <p:nvPr/>
          </p:nvCxnSpPr>
          <p:spPr bwMode="auto">
            <a:xfrm rot="16200000" flipH="1">
              <a:off x="1200" y="2256"/>
              <a:ext cx="192" cy="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8600"/>
            <a:ext cx="9144000" cy="3968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</a:rPr>
              <a:t>Scientific knowledge required for policy regulation: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066800" y="2143125"/>
            <a:ext cx="2324100" cy="457200"/>
            <a:chOff x="1066800" y="2447925"/>
            <a:chExt cx="2324100" cy="457200"/>
          </a:xfrm>
        </p:grpSpPr>
        <p:sp>
          <p:nvSpPr>
            <p:cNvPr id="1040" name="TextBox 5"/>
            <p:cNvSpPr txBox="1">
              <a:spLocks noChangeArrowheads="1"/>
            </p:cNvSpPr>
            <p:nvPr/>
          </p:nvSpPr>
          <p:spPr bwMode="auto">
            <a:xfrm>
              <a:off x="1066800" y="2524125"/>
              <a:ext cx="17526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400">
                  <a:latin typeface="Calibri" pitchFamily="34" charset="0"/>
                </a:rPr>
                <a:t>N </a:t>
              </a:r>
              <a:r>
                <a:rPr lang="en-US" sz="1400" baseline="-25000">
                  <a:latin typeface="Calibri" pitchFamily="34" charset="0"/>
                </a:rPr>
                <a:t>(t+1) </a:t>
              </a:r>
              <a:r>
                <a:rPr lang="en-US" sz="1400">
                  <a:latin typeface="Calibri" pitchFamily="34" charset="0"/>
                </a:rPr>
                <a:t>= N</a:t>
              </a:r>
              <a:r>
                <a:rPr lang="en-US" sz="1400" baseline="-25000">
                  <a:latin typeface="Calibri" pitchFamily="34" charset="0"/>
                </a:rPr>
                <a:t>(t)</a:t>
              </a:r>
              <a:r>
                <a:rPr lang="en-US" sz="1400">
                  <a:latin typeface="Calibri" pitchFamily="34" charset="0"/>
                </a:rPr>
                <a:t> + N</a:t>
              </a:r>
              <a:r>
                <a:rPr lang="en-US" sz="1400" baseline="-25000">
                  <a:latin typeface="Calibri" pitchFamily="34" charset="0"/>
                </a:rPr>
                <a:t>(t)</a:t>
              </a:r>
              <a:r>
                <a:rPr lang="en-US" sz="1400">
                  <a:latin typeface="Calibri" pitchFamily="34" charset="0"/>
                </a:rPr>
                <a:t> * r </a:t>
              </a:r>
            </a:p>
          </p:txBody>
        </p:sp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2743200" y="2447925"/>
            <a:ext cx="6477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Equation" r:id="rId4" imgW="647640" imgH="457200" progId="Equation.3">
                    <p:embed/>
                  </p:oleObj>
                </mc:Choice>
                <mc:Fallback>
                  <p:oleObj name="Equation" r:id="rId4" imgW="647640" imgH="4572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200" y="2447925"/>
                          <a:ext cx="6477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914400" y="914400"/>
            <a:ext cx="594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>
                <a:latin typeface="+mn-lt"/>
              </a:rPr>
              <a:t>1) the effects of harvesting </a:t>
            </a:r>
            <a:r>
              <a:rPr lang="en-US" i="1" dirty="0"/>
              <a:t>on populations: </a:t>
            </a:r>
            <a:endParaRPr lang="en-US" i="1" dirty="0">
              <a:latin typeface="+mn-lt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1066800" y="5113338"/>
            <a:ext cx="7010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>
                <a:latin typeface="+mn-lt"/>
              </a:rPr>
              <a:t>…this knowledge will determine the level of harvesting required to avoid population declines.</a:t>
            </a:r>
          </a:p>
        </p:txBody>
      </p:sp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76525"/>
            <a:ext cx="3833813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76525"/>
            <a:ext cx="352266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2057400" y="1804988"/>
            <a:ext cx="1371600" cy="871537"/>
            <a:chOff x="2057400" y="2110115"/>
            <a:chExt cx="1371600" cy="871210"/>
          </a:xfrm>
        </p:grpSpPr>
        <p:sp>
          <p:nvSpPr>
            <p:cNvPr id="1038" name="Rectangle 30"/>
            <p:cNvSpPr>
              <a:spLocks noChangeArrowheads="1"/>
            </p:cNvSpPr>
            <p:nvPr/>
          </p:nvSpPr>
          <p:spPr bwMode="auto">
            <a:xfrm>
              <a:off x="2057400" y="2371725"/>
              <a:ext cx="1371600" cy="6096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TextBox 31"/>
            <p:cNvSpPr txBox="1">
              <a:spLocks noChangeArrowheads="1"/>
            </p:cNvSpPr>
            <p:nvPr/>
          </p:nvSpPr>
          <p:spPr bwMode="auto">
            <a:xfrm>
              <a:off x="2057400" y="2110115"/>
              <a:ext cx="1371600" cy="260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1100" i="1"/>
                <a:t>Annual growth rate</a:t>
              </a:r>
            </a:p>
          </p:txBody>
        </p:sp>
      </p:grpSp>
      <p:cxnSp>
        <p:nvCxnSpPr>
          <p:cNvPr id="1034" name="Straight Connector 34"/>
          <p:cNvCxnSpPr>
            <a:cxnSpLocks noChangeShapeType="1"/>
          </p:cNvCxnSpPr>
          <p:nvPr/>
        </p:nvCxnSpPr>
        <p:spPr bwMode="auto">
          <a:xfrm>
            <a:off x="2209800" y="3514725"/>
            <a:ext cx="457200" cy="0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4495800" y="1752600"/>
            <a:ext cx="4419600" cy="1079500"/>
            <a:chOff x="4495800" y="1752600"/>
            <a:chExt cx="4419599" cy="1080135"/>
          </a:xfrm>
        </p:grpSpPr>
        <p:sp>
          <p:nvSpPr>
            <p:cNvPr id="1036" name="TextBox 35"/>
            <p:cNvSpPr txBox="1">
              <a:spLocks noChangeArrowheads="1"/>
            </p:cNvSpPr>
            <p:nvPr/>
          </p:nvSpPr>
          <p:spPr bwMode="auto">
            <a:xfrm>
              <a:off x="4495800" y="1752600"/>
              <a:ext cx="4419599" cy="457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r"/>
              <a:r>
                <a:rPr lang="en-US" sz="1200" b="1" i="1">
                  <a:solidFill>
                    <a:srgbClr val="FF0000"/>
                  </a:solidFill>
                </a:rPr>
                <a:t>Maximum sustainable yield: </a:t>
              </a:r>
              <a:r>
                <a:rPr lang="en-US" sz="1200"/>
                <a:t>the largest yield (or catch) that can be taken from a species' stock over an indefinite period</a:t>
              </a:r>
              <a:endParaRPr lang="en-US" sz="1200" b="1" i="1">
                <a:solidFill>
                  <a:srgbClr val="FF0000"/>
                </a:solidFill>
              </a:endParaRPr>
            </a:p>
          </p:txBody>
        </p:sp>
        <p:sp>
          <p:nvSpPr>
            <p:cNvPr id="1037" name="Freeform 36"/>
            <p:cNvSpPr>
              <a:spLocks/>
            </p:cNvSpPr>
            <p:nvPr/>
          </p:nvSpPr>
          <p:spPr bwMode="auto">
            <a:xfrm>
              <a:off x="6477001" y="2209800"/>
              <a:ext cx="228599" cy="622935"/>
            </a:xfrm>
            <a:custGeom>
              <a:avLst/>
              <a:gdLst>
                <a:gd name="T0" fmla="*/ 51661 w 1011555"/>
                <a:gd name="T1" fmla="*/ 0 h 622935"/>
                <a:gd name="T2" fmla="*/ 33565 w 1011555"/>
                <a:gd name="T3" fmla="*/ 142875 h 622935"/>
                <a:gd name="T4" fmla="*/ 18096 w 1011555"/>
                <a:gd name="T5" fmla="*/ 422910 h 622935"/>
                <a:gd name="T6" fmla="*/ 0 w 1011555"/>
                <a:gd name="T7" fmla="*/ 622935 h 6229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1555"/>
                <a:gd name="T13" fmla="*/ 0 h 622935"/>
                <a:gd name="T14" fmla="*/ 1011555 w 1011555"/>
                <a:gd name="T15" fmla="*/ 622935 h 6229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1555" h="622935">
                  <a:moveTo>
                    <a:pt x="1011555" y="0"/>
                  </a:moveTo>
                  <a:cubicBezTo>
                    <a:pt x="889159" y="36195"/>
                    <a:pt x="766763" y="72390"/>
                    <a:pt x="657225" y="142875"/>
                  </a:cubicBezTo>
                  <a:cubicBezTo>
                    <a:pt x="547688" y="213360"/>
                    <a:pt x="463867" y="342900"/>
                    <a:pt x="354330" y="422910"/>
                  </a:cubicBezTo>
                  <a:cubicBezTo>
                    <a:pt x="244793" y="502920"/>
                    <a:pt x="122396" y="562927"/>
                    <a:pt x="0" y="622935"/>
                  </a:cubicBez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228600"/>
            <a:ext cx="9144000" cy="3968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</a:rPr>
              <a:t>Scientific knowledge required for policy regulation: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914400" y="914400"/>
            <a:ext cx="594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>
                <a:latin typeface="+mn-lt"/>
              </a:rPr>
              <a:t>2) the effects of harvesting </a:t>
            </a:r>
            <a:r>
              <a:rPr lang="en-US" i="1" dirty="0"/>
              <a:t>on ecosystems </a:t>
            </a:r>
            <a:endParaRPr lang="en-US" i="1" dirty="0">
              <a:latin typeface="+mn-lt"/>
            </a:endParaRPr>
          </a:p>
        </p:txBody>
      </p:sp>
      <p:grpSp>
        <p:nvGrpSpPr>
          <p:cNvPr id="5124" name="Group 23"/>
          <p:cNvGrpSpPr>
            <a:grpSpLocks/>
          </p:cNvGrpSpPr>
          <p:nvPr/>
        </p:nvGrpSpPr>
        <p:grpSpPr bwMode="auto">
          <a:xfrm>
            <a:off x="838200" y="1752600"/>
            <a:ext cx="7340600" cy="4862513"/>
            <a:chOff x="838200" y="1752600"/>
            <a:chExt cx="7340600" cy="4863272"/>
          </a:xfrm>
        </p:grpSpPr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914400" y="1752600"/>
              <a:ext cx="7239000" cy="2746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latin typeface="Calibri" pitchFamily="34" charset="0"/>
                </a:rPr>
                <a:t>Populations are embedded within ecosystems</a:t>
              </a:r>
            </a:p>
          </p:txBody>
        </p:sp>
        <p:pic>
          <p:nvPicPr>
            <p:cNvPr id="51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133600"/>
              <a:ext cx="7340600" cy="448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8600"/>
            <a:ext cx="9144000" cy="4000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</a:rPr>
              <a:t>Scientific knowledge required for policy regulation: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914400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i="1" dirty="0">
                <a:latin typeface="+mn-lt"/>
              </a:rPr>
              <a:t>3) the interactive effect between harvesting and the environment on populations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14600" y="1828800"/>
            <a:ext cx="3705225" cy="3933825"/>
            <a:chOff x="2514600" y="1828800"/>
            <a:chExt cx="3705225" cy="3933825"/>
          </a:xfrm>
        </p:grpSpPr>
        <p:pic>
          <p:nvPicPr>
            <p:cNvPr id="614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1828800"/>
              <a:ext cx="3324225" cy="3267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9" name="TextBox 7"/>
            <p:cNvSpPr txBox="1">
              <a:spLocks noChangeArrowheads="1"/>
            </p:cNvSpPr>
            <p:nvPr/>
          </p:nvSpPr>
          <p:spPr bwMode="auto">
            <a:xfrm>
              <a:off x="3554413" y="5105400"/>
              <a:ext cx="223678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600"/>
                <a:t>Population growth rate</a:t>
              </a:r>
            </a:p>
          </p:txBody>
        </p:sp>
        <p:sp>
          <p:nvSpPr>
            <p:cNvPr id="6150" name="TextBox 8"/>
            <p:cNvSpPr txBox="1">
              <a:spLocks noChangeArrowheads="1"/>
            </p:cNvSpPr>
            <p:nvPr/>
          </p:nvSpPr>
          <p:spPr bwMode="auto">
            <a:xfrm rot="16200000">
              <a:off x="1365250" y="3160713"/>
              <a:ext cx="263683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600"/>
                <a:t>Expected time to extinction</a:t>
              </a:r>
            </a:p>
          </p:txBody>
        </p:sp>
        <p:sp>
          <p:nvSpPr>
            <p:cNvPr id="6151" name="TextBox 10"/>
            <p:cNvSpPr txBox="1">
              <a:spLocks noChangeArrowheads="1"/>
            </p:cNvSpPr>
            <p:nvPr/>
          </p:nvSpPr>
          <p:spPr bwMode="auto">
            <a:xfrm>
              <a:off x="3429000" y="2362200"/>
              <a:ext cx="22050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400" b="1" i="1">
                  <a:solidFill>
                    <a:srgbClr val="FF0000"/>
                  </a:solidFill>
                </a:rPr>
                <a:t>Environmental variance</a:t>
              </a:r>
            </a:p>
          </p:txBody>
        </p:sp>
        <p:sp>
          <p:nvSpPr>
            <p:cNvPr id="6152" name="Freeform 11"/>
            <p:cNvSpPr>
              <a:spLocks/>
            </p:cNvSpPr>
            <p:nvPr/>
          </p:nvSpPr>
          <p:spPr bwMode="auto">
            <a:xfrm>
              <a:off x="3581400" y="2590800"/>
              <a:ext cx="304800" cy="1196975"/>
            </a:xfrm>
            <a:custGeom>
              <a:avLst/>
              <a:gdLst>
                <a:gd name="T0" fmla="*/ 366677 w 253365"/>
                <a:gd name="T1" fmla="*/ 0 h 1120140"/>
                <a:gd name="T2" fmla="*/ 52383 w 253365"/>
                <a:gd name="T3" fmla="*/ 867487 h 1120140"/>
                <a:gd name="T4" fmla="*/ 52383 w 253365"/>
                <a:gd name="T5" fmla="*/ 1278402 h 1120140"/>
                <a:gd name="T6" fmla="*/ 0 60000 65536"/>
                <a:gd name="T7" fmla="*/ 0 60000 65536"/>
                <a:gd name="T8" fmla="*/ 0 60000 65536"/>
                <a:gd name="T9" fmla="*/ 0 w 253365"/>
                <a:gd name="T10" fmla="*/ 0 h 1120140"/>
                <a:gd name="T11" fmla="*/ 253365 w 253365"/>
                <a:gd name="T12" fmla="*/ 1120140 h 1120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3365" h="1120140">
                  <a:moveTo>
                    <a:pt x="253365" y="0"/>
                  </a:moveTo>
                  <a:cubicBezTo>
                    <a:pt x="162877" y="286702"/>
                    <a:pt x="72390" y="573405"/>
                    <a:pt x="36195" y="760095"/>
                  </a:cubicBezTo>
                  <a:cubicBezTo>
                    <a:pt x="0" y="946785"/>
                    <a:pt x="18097" y="1033462"/>
                    <a:pt x="36195" y="1120140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6153" name="TextBox 12"/>
            <p:cNvSpPr txBox="1">
              <a:spLocks noChangeArrowheads="1"/>
            </p:cNvSpPr>
            <p:nvPr/>
          </p:nvSpPr>
          <p:spPr bwMode="auto">
            <a:xfrm>
              <a:off x="3124200" y="5486400"/>
              <a:ext cx="28543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200"/>
                <a:t>Saether et al, American Naturalist 1998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1"/>
          <p:cNvSpPr txBox="1">
            <a:spLocks noChangeArrowheads="1"/>
          </p:cNvSpPr>
          <p:nvPr/>
        </p:nvSpPr>
        <p:spPr bwMode="auto">
          <a:xfrm>
            <a:off x="304800" y="762000"/>
            <a:ext cx="35052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/>
            <a:r>
              <a:rPr lang="en-US"/>
              <a:t>Regulation of harvesting means to </a:t>
            </a:r>
            <a:r>
              <a:rPr lang="en-US" b="1">
                <a:solidFill>
                  <a:srgbClr val="FF0000"/>
                </a:solidFill>
              </a:rPr>
              <a:t>implement</a:t>
            </a:r>
            <a:r>
              <a:rPr lang="en-US"/>
              <a:t> levels of extraction that preserve the </a:t>
            </a:r>
            <a:r>
              <a:rPr lang="en-US" b="1">
                <a:solidFill>
                  <a:srgbClr val="FF0000"/>
                </a:solidFill>
              </a:rPr>
              <a:t>economic</a:t>
            </a:r>
            <a:r>
              <a:rPr lang="en-US"/>
              <a:t> value of a stock while ensuring its </a:t>
            </a:r>
            <a:r>
              <a:rPr lang="en-US" b="1">
                <a:solidFill>
                  <a:srgbClr val="FF0000"/>
                </a:solidFill>
              </a:rPr>
              <a:t>sustainability</a:t>
            </a: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2209800" y="1905000"/>
            <a:ext cx="1524000" cy="3810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1028700" y="1981200"/>
            <a:ext cx="6515100" cy="3657600"/>
            <a:chOff x="648" y="1248"/>
            <a:chExt cx="4104" cy="2304"/>
          </a:xfrm>
        </p:grpSpPr>
        <p:pic>
          <p:nvPicPr>
            <p:cNvPr id="82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" y="1536"/>
              <a:ext cx="410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229" name="Straight Arrow Connector 21"/>
            <p:cNvCxnSpPr>
              <a:cxnSpLocks noChangeShapeType="1"/>
            </p:cNvCxnSpPr>
            <p:nvPr/>
          </p:nvCxnSpPr>
          <p:spPr bwMode="auto">
            <a:xfrm rot="16200000" flipH="1">
              <a:off x="2737" y="1487"/>
              <a:ext cx="192" cy="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30" name="TextBox 37"/>
            <p:cNvSpPr txBox="1">
              <a:spLocks noChangeArrowheads="1"/>
            </p:cNvSpPr>
            <p:nvPr/>
          </p:nvSpPr>
          <p:spPr bwMode="auto">
            <a:xfrm>
              <a:off x="2615" y="1248"/>
              <a:ext cx="3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1200" b="1" i="1"/>
                <a:t>  MSY</a:t>
              </a:r>
            </a:p>
          </p:txBody>
        </p:sp>
      </p:grpSp>
      <p:grpSp>
        <p:nvGrpSpPr>
          <p:cNvPr id="8195" name="Group 5"/>
          <p:cNvGrpSpPr>
            <a:grpSpLocks/>
          </p:cNvGrpSpPr>
          <p:nvPr/>
        </p:nvGrpSpPr>
        <p:grpSpPr bwMode="auto">
          <a:xfrm>
            <a:off x="914400" y="914400"/>
            <a:ext cx="7620000" cy="457200"/>
            <a:chOff x="914400" y="914400"/>
            <a:chExt cx="7620107" cy="456906"/>
          </a:xfrm>
        </p:grpSpPr>
        <p:sp>
          <p:nvSpPr>
            <p:cNvPr id="8226" name="Rectangle 6"/>
            <p:cNvSpPr>
              <a:spLocks noChangeArrowheads="1"/>
            </p:cNvSpPr>
            <p:nvPr/>
          </p:nvSpPr>
          <p:spPr bwMode="auto">
            <a:xfrm>
              <a:off x="914400" y="914400"/>
              <a:ext cx="7010498" cy="45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i="1"/>
                <a:t>4) To know the effects of harvesting…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1268" y="914400"/>
              <a:ext cx="2743239" cy="4569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i="1" dirty="0">
                  <a:latin typeface="+mn-lt"/>
                </a:rPr>
                <a:t>…on the economy:</a:t>
              </a:r>
            </a:p>
          </p:txBody>
        </p:sp>
      </p:grpSp>
      <p:cxnSp>
        <p:nvCxnSpPr>
          <p:cNvPr id="8196" name="Straight Arrow Connector 10"/>
          <p:cNvCxnSpPr>
            <a:cxnSpLocks noChangeShapeType="1"/>
          </p:cNvCxnSpPr>
          <p:nvPr/>
        </p:nvCxnSpPr>
        <p:spPr bwMode="auto">
          <a:xfrm flipV="1">
            <a:off x="1676400" y="2590800"/>
            <a:ext cx="4800600" cy="251460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35025" y="2439988"/>
            <a:ext cx="304800" cy="1847850"/>
            <a:chOff x="526" y="1537"/>
            <a:chExt cx="192" cy="1164"/>
          </a:xfrm>
        </p:grpSpPr>
        <p:sp>
          <p:nvSpPr>
            <p:cNvPr id="8224" name="TextBox 12"/>
            <p:cNvSpPr txBox="1">
              <a:spLocks noChangeArrowheads="1"/>
            </p:cNvSpPr>
            <p:nvPr/>
          </p:nvSpPr>
          <p:spPr bwMode="auto">
            <a:xfrm rot="-5400000">
              <a:off x="449" y="2432"/>
              <a:ext cx="34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400">
                  <a:solidFill>
                    <a:srgbClr val="FF0000"/>
                  </a:solidFill>
                </a:rPr>
                <a:t>Cost</a:t>
              </a:r>
            </a:p>
          </p:txBody>
        </p:sp>
        <p:cxnSp>
          <p:nvCxnSpPr>
            <p:cNvPr id="8225" name="Straight Arrow Connector 14"/>
            <p:cNvCxnSpPr>
              <a:cxnSpLocks noChangeShapeType="1"/>
            </p:cNvCxnSpPr>
            <p:nvPr/>
          </p:nvCxnSpPr>
          <p:spPr bwMode="auto">
            <a:xfrm rot="5400000" flipH="1" flipV="1">
              <a:off x="240" y="1920"/>
              <a:ext cx="768" cy="2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3505200" y="5486400"/>
            <a:ext cx="2133600" cy="304800"/>
            <a:chOff x="2208" y="3456"/>
            <a:chExt cx="1344" cy="192"/>
          </a:xfrm>
        </p:grpSpPr>
        <p:sp>
          <p:nvSpPr>
            <p:cNvPr id="8222" name="TextBox 11"/>
            <p:cNvSpPr txBox="1">
              <a:spLocks noChangeArrowheads="1"/>
            </p:cNvSpPr>
            <p:nvPr/>
          </p:nvSpPr>
          <p:spPr bwMode="auto">
            <a:xfrm>
              <a:off x="2208" y="3456"/>
              <a:ext cx="76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400">
                  <a:solidFill>
                    <a:srgbClr val="FF0000"/>
                  </a:solidFill>
                </a:rPr>
                <a:t>Fishing effort</a:t>
              </a:r>
            </a:p>
          </p:txBody>
        </p:sp>
        <p:cxnSp>
          <p:nvCxnSpPr>
            <p:cNvPr id="8223" name="Straight Arrow Connector 15"/>
            <p:cNvCxnSpPr>
              <a:cxnSpLocks noChangeShapeType="1"/>
            </p:cNvCxnSpPr>
            <p:nvPr/>
          </p:nvCxnSpPr>
          <p:spPr bwMode="auto">
            <a:xfrm>
              <a:off x="2976" y="3552"/>
              <a:ext cx="576" cy="1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03" name="TextBox 25"/>
          <p:cNvSpPr txBox="1">
            <a:spLocks noChangeArrowheads="1"/>
          </p:cNvSpPr>
          <p:nvPr/>
        </p:nvSpPr>
        <p:spPr bwMode="auto">
          <a:xfrm>
            <a:off x="457200" y="15240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/>
            <a:r>
              <a:rPr lang="en-US" sz="1200" b="1" i="1">
                <a:solidFill>
                  <a:srgbClr val="FF0000"/>
                </a:solidFill>
              </a:rPr>
              <a:t>Maximum Economical Yield: </a:t>
            </a:r>
            <a:r>
              <a:rPr lang="en-US" sz="1200" b="1" i="1"/>
              <a:t>a sustainable population size that yields the MOST economic profit</a:t>
            </a:r>
          </a:p>
        </p:txBody>
      </p:sp>
      <p:sp>
        <p:nvSpPr>
          <p:cNvPr id="8204" name="Freeform 26"/>
          <p:cNvSpPr>
            <a:spLocks/>
          </p:cNvSpPr>
          <p:nvPr/>
        </p:nvSpPr>
        <p:spPr bwMode="auto">
          <a:xfrm flipH="1">
            <a:off x="2438400" y="1981200"/>
            <a:ext cx="990600" cy="850900"/>
          </a:xfrm>
          <a:custGeom>
            <a:avLst/>
            <a:gdLst>
              <a:gd name="T0" fmla="*/ 970080 w 1011555"/>
              <a:gd name="T1" fmla="*/ 0 h 622935"/>
              <a:gd name="T2" fmla="*/ 630278 w 1011555"/>
              <a:gd name="T3" fmla="*/ 266779 h 622935"/>
              <a:gd name="T4" fmla="*/ 339802 w 1011555"/>
              <a:gd name="T5" fmla="*/ 789666 h 622935"/>
              <a:gd name="T6" fmla="*/ 0 w 1011555"/>
              <a:gd name="T7" fmla="*/ 1163157 h 622935"/>
              <a:gd name="T8" fmla="*/ 0 60000 65536"/>
              <a:gd name="T9" fmla="*/ 0 60000 65536"/>
              <a:gd name="T10" fmla="*/ 0 60000 65536"/>
              <a:gd name="T11" fmla="*/ 0 60000 65536"/>
              <a:gd name="T12" fmla="*/ 0 w 1011555"/>
              <a:gd name="T13" fmla="*/ 0 h 622935"/>
              <a:gd name="T14" fmla="*/ 1011555 w 1011555"/>
              <a:gd name="T15" fmla="*/ 622935 h 6229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1555" h="622935">
                <a:moveTo>
                  <a:pt x="1011555" y="0"/>
                </a:moveTo>
                <a:cubicBezTo>
                  <a:pt x="889159" y="36195"/>
                  <a:pt x="766763" y="72390"/>
                  <a:pt x="657225" y="142875"/>
                </a:cubicBezTo>
                <a:cubicBezTo>
                  <a:pt x="547688" y="213360"/>
                  <a:pt x="463867" y="342900"/>
                  <a:pt x="354330" y="422910"/>
                </a:cubicBezTo>
                <a:cubicBezTo>
                  <a:pt x="244793" y="502920"/>
                  <a:pt x="122396" y="562927"/>
                  <a:pt x="0" y="62293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/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3505200" y="2895600"/>
            <a:ext cx="682625" cy="1219200"/>
            <a:chOff x="2208" y="1824"/>
            <a:chExt cx="430" cy="768"/>
          </a:xfrm>
        </p:grpSpPr>
        <p:sp>
          <p:nvSpPr>
            <p:cNvPr id="8220" name="Right Brace 19"/>
            <p:cNvSpPr>
              <a:spLocks/>
            </p:cNvSpPr>
            <p:nvPr/>
          </p:nvSpPr>
          <p:spPr bwMode="auto">
            <a:xfrm>
              <a:off x="2208" y="1824"/>
              <a:ext cx="144" cy="768"/>
            </a:xfrm>
            <a:prstGeom prst="rightBrace">
              <a:avLst>
                <a:gd name="adj1" fmla="val 62494"/>
                <a:gd name="adj2" fmla="val 50500"/>
              </a:avLst>
            </a:prstGeom>
            <a:noFill/>
            <a:ln w="381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1" name="TextBox 27"/>
            <p:cNvSpPr txBox="1">
              <a:spLocks noChangeArrowheads="1"/>
            </p:cNvSpPr>
            <p:nvPr/>
          </p:nvSpPr>
          <p:spPr bwMode="auto">
            <a:xfrm>
              <a:off x="2314" y="2130"/>
              <a:ext cx="3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200" b="1" i="1">
                  <a:solidFill>
                    <a:srgbClr val="FFC000"/>
                  </a:solidFill>
                </a:rPr>
                <a:t>MEY</a:t>
              </a:r>
            </a:p>
          </p:txBody>
        </p:sp>
      </p:grpSp>
      <p:sp>
        <p:nvSpPr>
          <p:cNvPr id="8206" name="TextBox 32"/>
          <p:cNvSpPr txBox="1">
            <a:spLocks noChangeArrowheads="1"/>
          </p:cNvSpPr>
          <p:nvPr/>
        </p:nvSpPr>
        <p:spPr bwMode="auto">
          <a:xfrm>
            <a:off x="5334000" y="1828800"/>
            <a:ext cx="7620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/>
            <a:r>
              <a:rPr lang="en-US" sz="1200"/>
              <a:t>Zero surplus profit</a:t>
            </a:r>
          </a:p>
        </p:txBody>
      </p:sp>
      <p:cxnSp>
        <p:nvCxnSpPr>
          <p:cNvPr id="8207" name="Straight Arrow Connector 33"/>
          <p:cNvCxnSpPr>
            <a:cxnSpLocks noChangeShapeType="1"/>
          </p:cNvCxnSpPr>
          <p:nvPr/>
        </p:nvCxnSpPr>
        <p:spPr bwMode="auto">
          <a:xfrm rot="5400000">
            <a:off x="5486400" y="2667000"/>
            <a:ext cx="458788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3886200" y="2590800"/>
            <a:ext cx="1524000" cy="1322388"/>
            <a:chOff x="2448" y="1632"/>
            <a:chExt cx="960" cy="833"/>
          </a:xfrm>
        </p:grpSpPr>
        <p:sp>
          <p:nvSpPr>
            <p:cNvPr id="8211" name="Rectangle 38"/>
            <p:cNvSpPr>
              <a:spLocks noChangeArrowheads="1"/>
            </p:cNvSpPr>
            <p:nvPr/>
          </p:nvSpPr>
          <p:spPr bwMode="auto">
            <a:xfrm>
              <a:off x="2592" y="1824"/>
              <a:ext cx="480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100" b="1"/>
                <a:t>surplus profit</a:t>
              </a:r>
            </a:p>
          </p:txBody>
        </p:sp>
        <p:cxnSp>
          <p:nvCxnSpPr>
            <p:cNvPr id="8212" name="Straight Connector 40"/>
            <p:cNvCxnSpPr>
              <a:cxnSpLocks noChangeShapeType="1"/>
              <a:stCxn id="8211" idx="0"/>
            </p:cNvCxnSpPr>
            <p:nvPr/>
          </p:nvCxnSpPr>
          <p:spPr bwMode="auto">
            <a:xfrm rot="5400000" flipH="1" flipV="1">
              <a:off x="2736" y="1728"/>
              <a:ext cx="192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3" name="Straight Connector 43"/>
            <p:cNvCxnSpPr>
              <a:cxnSpLocks noChangeShapeType="1"/>
              <a:stCxn id="8211" idx="2"/>
            </p:cNvCxnSpPr>
            <p:nvPr/>
          </p:nvCxnSpPr>
          <p:spPr bwMode="auto">
            <a:xfrm rot="5400000">
              <a:off x="2751" y="2175"/>
              <a:ext cx="16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4" name="Straight Connector 52"/>
            <p:cNvCxnSpPr>
              <a:cxnSpLocks noChangeShapeType="1"/>
            </p:cNvCxnSpPr>
            <p:nvPr/>
          </p:nvCxnSpPr>
          <p:spPr bwMode="auto">
            <a:xfrm rot="5400000">
              <a:off x="2751" y="1905"/>
              <a:ext cx="545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5" name="Straight Connector 54"/>
            <p:cNvCxnSpPr>
              <a:cxnSpLocks noChangeShapeType="1"/>
            </p:cNvCxnSpPr>
            <p:nvPr/>
          </p:nvCxnSpPr>
          <p:spPr bwMode="auto">
            <a:xfrm rot="5400000">
              <a:off x="3024" y="1872"/>
              <a:ext cx="384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6" name="Straight Connector 56"/>
            <p:cNvCxnSpPr>
              <a:cxnSpLocks noChangeShapeType="1"/>
            </p:cNvCxnSpPr>
            <p:nvPr/>
          </p:nvCxnSpPr>
          <p:spPr bwMode="auto">
            <a:xfrm rot="5400000">
              <a:off x="3312" y="1872"/>
              <a:ext cx="192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7" name="Straight Connector 58"/>
            <p:cNvCxnSpPr>
              <a:cxnSpLocks noChangeShapeType="1"/>
            </p:cNvCxnSpPr>
            <p:nvPr/>
          </p:nvCxnSpPr>
          <p:spPr bwMode="auto">
            <a:xfrm rot="16200000" flipH="1">
              <a:off x="2280" y="1992"/>
              <a:ext cx="720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8" name="Straight Connector 60"/>
            <p:cNvCxnSpPr>
              <a:cxnSpLocks noChangeShapeType="1"/>
            </p:cNvCxnSpPr>
            <p:nvPr/>
          </p:nvCxnSpPr>
          <p:spPr bwMode="auto">
            <a:xfrm rot="16200000" flipV="1">
              <a:off x="2240" y="1905"/>
              <a:ext cx="415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9" name="Straight Connector 61"/>
            <p:cNvCxnSpPr>
              <a:cxnSpLocks noChangeShapeType="1"/>
            </p:cNvCxnSpPr>
            <p:nvPr/>
          </p:nvCxnSpPr>
          <p:spPr bwMode="auto">
            <a:xfrm rot="5400000">
              <a:off x="2367" y="2385"/>
              <a:ext cx="16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" name="Group 72"/>
          <p:cNvGrpSpPr>
            <a:grpSpLocks/>
          </p:cNvGrpSpPr>
          <p:nvPr/>
        </p:nvGrpSpPr>
        <p:grpSpPr bwMode="auto">
          <a:xfrm>
            <a:off x="4714875" y="2590800"/>
            <a:ext cx="4276725" cy="1370013"/>
            <a:chOff x="4714875" y="2590800"/>
            <a:chExt cx="4276725" cy="1370700"/>
          </a:xfrm>
        </p:grpSpPr>
        <p:sp>
          <p:nvSpPr>
            <p:cNvPr id="70" name="TextBox 69"/>
            <p:cNvSpPr txBox="1"/>
            <p:nvPr/>
          </p:nvSpPr>
          <p:spPr>
            <a:xfrm>
              <a:off x="6781800" y="2590800"/>
              <a:ext cx="2209800" cy="13707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i="1"/>
                <a:t>“Surplus profit” in “open access systems” always leads to the addition of more harvesters, until the profit equals the cost, which unfortunately, it is a point in which populations decline</a:t>
              </a:r>
            </a:p>
          </p:txBody>
        </p:sp>
        <p:sp>
          <p:nvSpPr>
            <p:cNvPr id="8209" name="Freeform 70"/>
            <p:cNvSpPr>
              <a:spLocks/>
            </p:cNvSpPr>
            <p:nvPr/>
          </p:nvSpPr>
          <p:spPr bwMode="auto">
            <a:xfrm>
              <a:off x="4714875" y="3131820"/>
              <a:ext cx="2034540" cy="449580"/>
            </a:xfrm>
            <a:custGeom>
              <a:avLst/>
              <a:gdLst>
                <a:gd name="T0" fmla="*/ 0 w 2034540"/>
                <a:gd name="T1" fmla="*/ 0 h 754380"/>
                <a:gd name="T2" fmla="*/ 840105 w 2034540"/>
                <a:gd name="T3" fmla="*/ 215157 h 754380"/>
                <a:gd name="T4" fmla="*/ 2034540 w 2034540"/>
                <a:gd name="T5" fmla="*/ 267932 h 754380"/>
                <a:gd name="T6" fmla="*/ 0 60000 65536"/>
                <a:gd name="T7" fmla="*/ 0 60000 65536"/>
                <a:gd name="T8" fmla="*/ 0 60000 65536"/>
                <a:gd name="T9" fmla="*/ 0 w 2034540"/>
                <a:gd name="T10" fmla="*/ 0 h 754380"/>
                <a:gd name="T11" fmla="*/ 2034540 w 2034540"/>
                <a:gd name="T12" fmla="*/ 754380 h 7543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4540" h="754380">
                  <a:moveTo>
                    <a:pt x="0" y="0"/>
                  </a:moveTo>
                  <a:cubicBezTo>
                    <a:pt x="250507" y="240030"/>
                    <a:pt x="501015" y="480060"/>
                    <a:pt x="840105" y="605790"/>
                  </a:cubicBezTo>
                  <a:cubicBezTo>
                    <a:pt x="1179195" y="731520"/>
                    <a:pt x="1606867" y="742950"/>
                    <a:pt x="2034540" y="75438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8210" name="Freeform 71"/>
            <p:cNvSpPr>
              <a:spLocks/>
            </p:cNvSpPr>
            <p:nvPr/>
          </p:nvSpPr>
          <p:spPr bwMode="auto">
            <a:xfrm>
              <a:off x="5714999" y="3048000"/>
              <a:ext cx="1066801" cy="533400"/>
            </a:xfrm>
            <a:custGeom>
              <a:avLst/>
              <a:gdLst>
                <a:gd name="T0" fmla="*/ 0 w 2034540"/>
                <a:gd name="T1" fmla="*/ 0 h 754380"/>
                <a:gd name="T2" fmla="*/ 230977 w 2034540"/>
                <a:gd name="T3" fmla="*/ 302864 h 754380"/>
                <a:gd name="T4" fmla="*/ 559372 w 2034540"/>
                <a:gd name="T5" fmla="*/ 377152 h 754380"/>
                <a:gd name="T6" fmla="*/ 0 60000 65536"/>
                <a:gd name="T7" fmla="*/ 0 60000 65536"/>
                <a:gd name="T8" fmla="*/ 0 60000 65536"/>
                <a:gd name="T9" fmla="*/ 0 w 2034540"/>
                <a:gd name="T10" fmla="*/ 0 h 754380"/>
                <a:gd name="T11" fmla="*/ 2034540 w 2034540"/>
                <a:gd name="T12" fmla="*/ 754380 h 7543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4540" h="754380">
                  <a:moveTo>
                    <a:pt x="0" y="0"/>
                  </a:moveTo>
                  <a:cubicBezTo>
                    <a:pt x="250507" y="240030"/>
                    <a:pt x="501015" y="480060"/>
                    <a:pt x="840105" y="605790"/>
                  </a:cubicBezTo>
                  <a:cubicBezTo>
                    <a:pt x="1179195" y="731520"/>
                    <a:pt x="1606867" y="742950"/>
                    <a:pt x="2034540" y="75438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4" name="Rectangle 6"/>
          <p:cNvSpPr>
            <a:spLocks noChangeArrowheads="1"/>
          </p:cNvSpPr>
          <p:nvPr/>
        </p:nvSpPr>
        <p:spPr bwMode="auto">
          <a:xfrm>
            <a:off x="381000" y="5867400"/>
            <a:ext cx="8382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i="1" dirty="0">
                <a:latin typeface="+mn-lt"/>
              </a:rPr>
              <a:t>…this knowledge is necessary to appeal harvesters over the use of smaller more profitable levels of harvest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0" y="304800"/>
            <a:ext cx="9144000" cy="3968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</a:rPr>
              <a:t>Scientific knowledge required for policy regulation: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 animBg="1"/>
      <p:bldP spid="8206" grpId="0"/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6391273" y="4951412"/>
            <a:ext cx="1085850" cy="763588"/>
            <a:chOff x="3888" y="2976"/>
            <a:chExt cx="684" cy="481"/>
          </a:xfrm>
        </p:grpSpPr>
        <p:pic>
          <p:nvPicPr>
            <p:cNvPr id="923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976"/>
              <a:ext cx="684" cy="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4" name="TextBox 18"/>
            <p:cNvSpPr txBox="1">
              <a:spLocks noChangeArrowheads="1"/>
            </p:cNvSpPr>
            <p:nvPr/>
          </p:nvSpPr>
          <p:spPr bwMode="auto">
            <a:xfrm>
              <a:off x="3984" y="3069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Policy making</a:t>
              </a:r>
            </a:p>
          </p:txBody>
        </p:sp>
      </p:grpSp>
      <p:sp>
        <p:nvSpPr>
          <p:cNvPr id="9218" name="TextBox 3"/>
          <p:cNvSpPr txBox="1">
            <a:spLocks noChangeArrowheads="1"/>
          </p:cNvSpPr>
          <p:nvPr/>
        </p:nvSpPr>
        <p:spPr bwMode="auto">
          <a:xfrm>
            <a:off x="304800" y="1981200"/>
            <a:ext cx="35052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algn="ctr"/>
            <a:r>
              <a:rPr lang="en-US"/>
              <a:t>Regulation of harvesting means to </a:t>
            </a:r>
            <a:r>
              <a:rPr lang="en-US" b="1">
                <a:solidFill>
                  <a:srgbClr val="FF0000"/>
                </a:solidFill>
              </a:rPr>
              <a:t>implement</a:t>
            </a:r>
            <a:r>
              <a:rPr lang="en-US"/>
              <a:t> levels of extraction that preserve the </a:t>
            </a:r>
            <a:r>
              <a:rPr lang="en-US" b="1">
                <a:solidFill>
                  <a:srgbClr val="FF0000"/>
                </a:solidFill>
              </a:rPr>
              <a:t>economic</a:t>
            </a:r>
            <a:r>
              <a:rPr lang="en-US"/>
              <a:t> value of a stock while ensuring its </a:t>
            </a:r>
            <a:r>
              <a:rPr lang="en-US" b="1">
                <a:solidFill>
                  <a:srgbClr val="FF0000"/>
                </a:solidFill>
              </a:rPr>
              <a:t>sustainability</a:t>
            </a:r>
          </a:p>
        </p:txBody>
      </p:sp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1905000" y="2362200"/>
            <a:ext cx="1676400" cy="4572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990600" y="3124200"/>
            <a:ext cx="4876800" cy="2468563"/>
            <a:chOff x="624" y="1968"/>
            <a:chExt cx="3072" cy="1555"/>
          </a:xfrm>
        </p:grpSpPr>
        <p:sp>
          <p:nvSpPr>
            <p:cNvPr id="9237" name="Freeform 13"/>
            <p:cNvSpPr>
              <a:spLocks/>
            </p:cNvSpPr>
            <p:nvPr/>
          </p:nvSpPr>
          <p:spPr bwMode="auto">
            <a:xfrm>
              <a:off x="1968" y="2928"/>
              <a:ext cx="960" cy="328"/>
            </a:xfrm>
            <a:custGeom>
              <a:avLst/>
              <a:gdLst>
                <a:gd name="T0" fmla="*/ 0 w 1057275"/>
                <a:gd name="T1" fmla="*/ 0 h 1663065"/>
                <a:gd name="T2" fmla="*/ 509 w 1057275"/>
                <a:gd name="T3" fmla="*/ 55 h 1663065"/>
                <a:gd name="T4" fmla="*/ 1384 w 1057275"/>
                <a:gd name="T5" fmla="*/ 103 h 1663065"/>
                <a:gd name="T6" fmla="*/ 0 60000 65536"/>
                <a:gd name="T7" fmla="*/ 0 60000 65536"/>
                <a:gd name="T8" fmla="*/ 0 60000 65536"/>
                <a:gd name="T9" fmla="*/ 0 w 1057275"/>
                <a:gd name="T10" fmla="*/ 0 h 1663065"/>
                <a:gd name="T11" fmla="*/ 1057275 w 1057275"/>
                <a:gd name="T12" fmla="*/ 1663065 h 16630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7275" h="1663065">
                  <a:moveTo>
                    <a:pt x="0" y="0"/>
                  </a:moveTo>
                  <a:cubicBezTo>
                    <a:pt x="106204" y="304324"/>
                    <a:pt x="212408" y="608648"/>
                    <a:pt x="388620" y="885825"/>
                  </a:cubicBezTo>
                  <a:cubicBezTo>
                    <a:pt x="564833" y="1163003"/>
                    <a:pt x="811054" y="1413034"/>
                    <a:pt x="1057275" y="1663065"/>
                  </a:cubicBez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grpSp>
          <p:nvGrpSpPr>
            <p:cNvPr id="9238" name="Group 22"/>
            <p:cNvGrpSpPr>
              <a:grpSpLocks/>
            </p:cNvGrpSpPr>
            <p:nvPr/>
          </p:nvGrpSpPr>
          <p:grpSpPr bwMode="auto">
            <a:xfrm>
              <a:off x="624" y="1968"/>
              <a:ext cx="3072" cy="1555"/>
              <a:chOff x="624" y="1968"/>
              <a:chExt cx="3072" cy="1555"/>
            </a:xfrm>
          </p:grpSpPr>
          <p:sp>
            <p:nvSpPr>
              <p:cNvPr id="9239" name="Rectangle 10"/>
              <p:cNvSpPr>
                <a:spLocks noChangeArrowheads="1"/>
              </p:cNvSpPr>
              <p:nvPr/>
            </p:nvSpPr>
            <p:spPr bwMode="auto">
              <a:xfrm>
                <a:off x="1392" y="1968"/>
                <a:ext cx="960" cy="24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0" name="Rectangle 11"/>
              <p:cNvSpPr>
                <a:spLocks noChangeArrowheads="1"/>
              </p:cNvSpPr>
              <p:nvPr/>
            </p:nvSpPr>
            <p:spPr bwMode="auto">
              <a:xfrm>
                <a:off x="624" y="2640"/>
                <a:ext cx="1344" cy="288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1" name="Freeform 12"/>
              <p:cNvSpPr>
                <a:spLocks/>
              </p:cNvSpPr>
              <p:nvPr/>
            </p:nvSpPr>
            <p:spPr bwMode="auto">
              <a:xfrm>
                <a:off x="2239" y="2204"/>
                <a:ext cx="666" cy="1048"/>
              </a:xfrm>
              <a:custGeom>
                <a:avLst/>
                <a:gdLst>
                  <a:gd name="T0" fmla="*/ 0 w 1057275"/>
                  <a:gd name="T1" fmla="*/ 0 h 1663065"/>
                  <a:gd name="T2" fmla="*/ 245 w 1057275"/>
                  <a:gd name="T3" fmla="*/ 558 h 1663065"/>
                  <a:gd name="T4" fmla="*/ 666 w 1057275"/>
                  <a:gd name="T5" fmla="*/ 1048 h 1663065"/>
                  <a:gd name="T6" fmla="*/ 0 60000 65536"/>
                  <a:gd name="T7" fmla="*/ 0 60000 65536"/>
                  <a:gd name="T8" fmla="*/ 0 60000 65536"/>
                  <a:gd name="T9" fmla="*/ 0 w 1057275"/>
                  <a:gd name="T10" fmla="*/ 0 h 1663065"/>
                  <a:gd name="T11" fmla="*/ 1057275 w 1057275"/>
                  <a:gd name="T12" fmla="*/ 1663065 h 166306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57275" h="1663065">
                    <a:moveTo>
                      <a:pt x="0" y="0"/>
                    </a:moveTo>
                    <a:cubicBezTo>
                      <a:pt x="106204" y="304324"/>
                      <a:pt x="212408" y="608648"/>
                      <a:pt x="388620" y="885825"/>
                    </a:cubicBezTo>
                    <a:cubicBezTo>
                      <a:pt x="564833" y="1163003"/>
                      <a:pt x="811054" y="1413034"/>
                      <a:pt x="1057275" y="166306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64" y="2832"/>
                <a:ext cx="768" cy="2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dirty="0"/>
                  <a:t>Information and data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928" y="3120"/>
                <a:ext cx="768" cy="403"/>
              </a:xfrm>
              <a:prstGeom prst="rect">
                <a:avLst/>
              </a:prstGeom>
              <a:solidFill>
                <a:schemeClr val="accent3">
                  <a:lumMod val="85000"/>
                </a:schemeClr>
              </a:solidFill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dirty="0"/>
                  <a:t>Recommended levels of harvesting</a:t>
                </a:r>
              </a:p>
            </p:txBody>
          </p:sp>
        </p:grp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868988" y="4495800"/>
            <a:ext cx="3046412" cy="773113"/>
            <a:chOff x="3697" y="2832"/>
            <a:chExt cx="1919" cy="487"/>
          </a:xfrm>
        </p:grpSpPr>
        <p:sp>
          <p:nvSpPr>
            <p:cNvPr id="9235" name="Freeform 16"/>
            <p:cNvSpPr>
              <a:spLocks/>
            </p:cNvSpPr>
            <p:nvPr/>
          </p:nvSpPr>
          <p:spPr bwMode="auto">
            <a:xfrm rot="-1797835">
              <a:off x="3697" y="3020"/>
              <a:ext cx="1102" cy="299"/>
            </a:xfrm>
            <a:custGeom>
              <a:avLst/>
              <a:gdLst>
                <a:gd name="T0" fmla="*/ 0 w 1057275"/>
                <a:gd name="T1" fmla="*/ 0 h 1663065"/>
                <a:gd name="T2" fmla="*/ 670 w 1057275"/>
                <a:gd name="T3" fmla="*/ 45 h 1663065"/>
                <a:gd name="T4" fmla="*/ 1823 w 1057275"/>
                <a:gd name="T5" fmla="*/ 85 h 1663065"/>
                <a:gd name="T6" fmla="*/ 0 60000 65536"/>
                <a:gd name="T7" fmla="*/ 0 60000 65536"/>
                <a:gd name="T8" fmla="*/ 0 60000 65536"/>
                <a:gd name="T9" fmla="*/ 0 w 1057275"/>
                <a:gd name="T10" fmla="*/ 0 h 1663065"/>
                <a:gd name="T11" fmla="*/ 1057275 w 1057275"/>
                <a:gd name="T12" fmla="*/ 1663065 h 16630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7275" h="1663065">
                  <a:moveTo>
                    <a:pt x="0" y="0"/>
                  </a:moveTo>
                  <a:cubicBezTo>
                    <a:pt x="106204" y="304324"/>
                    <a:pt x="212408" y="608648"/>
                    <a:pt x="388620" y="885825"/>
                  </a:cubicBezTo>
                  <a:cubicBezTo>
                    <a:pt x="564833" y="1163003"/>
                    <a:pt x="811054" y="1413034"/>
                    <a:pt x="1057275" y="1663065"/>
                  </a:cubicBez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52" y="2832"/>
              <a:ext cx="864" cy="173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dirty="0"/>
                <a:t>REGULATIONS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657600" y="1265238"/>
            <a:ext cx="5227638" cy="3127375"/>
            <a:chOff x="2304" y="797"/>
            <a:chExt cx="3293" cy="1970"/>
          </a:xfrm>
        </p:grpSpPr>
        <p:pic>
          <p:nvPicPr>
            <p:cNvPr id="9229" name="Picture 4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1344"/>
              <a:ext cx="749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0" name="Freeform 7"/>
            <p:cNvSpPr>
              <a:spLocks/>
            </p:cNvSpPr>
            <p:nvPr/>
          </p:nvSpPr>
          <p:spPr bwMode="auto">
            <a:xfrm flipH="1">
              <a:off x="5136" y="2112"/>
              <a:ext cx="192" cy="655"/>
            </a:xfrm>
            <a:custGeom>
              <a:avLst/>
              <a:gdLst>
                <a:gd name="T0" fmla="*/ 14 w 4303395"/>
                <a:gd name="T1" fmla="*/ 618 h 1102995"/>
                <a:gd name="T2" fmla="*/ 7 w 4303395"/>
                <a:gd name="T3" fmla="*/ 490 h 1102995"/>
                <a:gd name="T4" fmla="*/ 2 w 4303395"/>
                <a:gd name="T5" fmla="*/ 256 h 1102995"/>
                <a:gd name="T6" fmla="*/ 0 w 4303395"/>
                <a:gd name="T7" fmla="*/ 0 h 11029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03395"/>
                <a:gd name="T13" fmla="*/ 0 h 1102995"/>
                <a:gd name="T14" fmla="*/ 4303395 w 4303395"/>
                <a:gd name="T15" fmla="*/ 1102995 h 11029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03395" h="1102995">
                  <a:moveTo>
                    <a:pt x="4303395" y="1102995"/>
                  </a:moveTo>
                  <a:cubicBezTo>
                    <a:pt x="3541395" y="1042511"/>
                    <a:pt x="2779395" y="982027"/>
                    <a:pt x="2148840" y="874395"/>
                  </a:cubicBezTo>
                  <a:cubicBezTo>
                    <a:pt x="1518285" y="766763"/>
                    <a:pt x="878205" y="602933"/>
                    <a:pt x="520065" y="457200"/>
                  </a:cubicBezTo>
                  <a:cubicBezTo>
                    <a:pt x="161925" y="311467"/>
                    <a:pt x="80962" y="155733"/>
                    <a:pt x="0" y="0"/>
                  </a:cubicBez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231" name="TextBox 9"/>
            <p:cNvSpPr txBox="1">
              <a:spLocks noChangeArrowheads="1"/>
            </p:cNvSpPr>
            <p:nvPr/>
          </p:nvSpPr>
          <p:spPr bwMode="auto">
            <a:xfrm>
              <a:off x="4944" y="2352"/>
              <a:ext cx="623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200"/>
                <a:t>Compliance</a:t>
              </a:r>
            </a:p>
          </p:txBody>
        </p:sp>
        <p:sp>
          <p:nvSpPr>
            <p:cNvPr id="9232" name="Freeform 21"/>
            <p:cNvSpPr>
              <a:spLocks/>
            </p:cNvSpPr>
            <p:nvPr/>
          </p:nvSpPr>
          <p:spPr bwMode="auto">
            <a:xfrm>
              <a:off x="2304" y="797"/>
              <a:ext cx="2862" cy="744"/>
            </a:xfrm>
            <a:custGeom>
              <a:avLst/>
              <a:gdLst>
                <a:gd name="T0" fmla="*/ 2741 w 4743450"/>
                <a:gd name="T1" fmla="*/ 524 h 1180147"/>
                <a:gd name="T2" fmla="*/ 1931 w 4743450"/>
                <a:gd name="T3" fmla="*/ 67 h 1180147"/>
                <a:gd name="T4" fmla="*/ 628 w 4743450"/>
                <a:gd name="T5" fmla="*/ 124 h 1180147"/>
                <a:gd name="T6" fmla="*/ 0 w 4743450"/>
                <a:gd name="T7" fmla="*/ 744 h 11801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43450"/>
                <a:gd name="T13" fmla="*/ 0 h 1180147"/>
                <a:gd name="T14" fmla="*/ 4743450 w 4743450"/>
                <a:gd name="T15" fmla="*/ 1180147 h 11801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43450" h="1180147">
                  <a:moveTo>
                    <a:pt x="4743450" y="831532"/>
                  </a:moveTo>
                  <a:cubicBezTo>
                    <a:pt x="4316730" y="444340"/>
                    <a:pt x="3950899" y="211454"/>
                    <a:pt x="3341299" y="105727"/>
                  </a:cubicBezTo>
                  <a:cubicBezTo>
                    <a:pt x="2731699" y="0"/>
                    <a:pt x="1642733" y="18097"/>
                    <a:pt x="1085850" y="197167"/>
                  </a:cubicBezTo>
                  <a:cubicBezTo>
                    <a:pt x="528967" y="376237"/>
                    <a:pt x="269557" y="791051"/>
                    <a:pt x="0" y="1180147"/>
                  </a:cubicBez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3725862" y="1774825"/>
            <a:ext cx="4256086" cy="2925763"/>
            <a:chOff x="2347" y="1118"/>
            <a:chExt cx="2681" cy="1843"/>
          </a:xfrm>
        </p:grpSpPr>
        <p:pic>
          <p:nvPicPr>
            <p:cNvPr id="9225" name="Picture 2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728"/>
              <a:ext cx="749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Freeform 20"/>
            <p:cNvSpPr>
              <a:spLocks/>
            </p:cNvSpPr>
            <p:nvPr/>
          </p:nvSpPr>
          <p:spPr bwMode="auto">
            <a:xfrm rot="-2234593">
              <a:off x="4593" y="2305"/>
              <a:ext cx="384" cy="656"/>
            </a:xfrm>
            <a:custGeom>
              <a:avLst/>
              <a:gdLst>
                <a:gd name="T0" fmla="*/ 54 w 4303395"/>
                <a:gd name="T1" fmla="*/ 619 h 1102995"/>
                <a:gd name="T2" fmla="*/ 27 w 4303395"/>
                <a:gd name="T3" fmla="*/ 490 h 1102995"/>
                <a:gd name="T4" fmla="*/ 7 w 4303395"/>
                <a:gd name="T5" fmla="*/ 256 h 1102995"/>
                <a:gd name="T6" fmla="*/ 0 w 4303395"/>
                <a:gd name="T7" fmla="*/ 0 h 11029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03395"/>
                <a:gd name="T13" fmla="*/ 0 h 1102995"/>
                <a:gd name="T14" fmla="*/ 4303395 w 4303395"/>
                <a:gd name="T15" fmla="*/ 1102995 h 11029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03395" h="1102995">
                  <a:moveTo>
                    <a:pt x="4303395" y="1102995"/>
                  </a:moveTo>
                  <a:cubicBezTo>
                    <a:pt x="3541395" y="1042511"/>
                    <a:pt x="2779395" y="982027"/>
                    <a:pt x="2148840" y="874395"/>
                  </a:cubicBezTo>
                  <a:cubicBezTo>
                    <a:pt x="1518285" y="766763"/>
                    <a:pt x="878205" y="602933"/>
                    <a:pt x="520065" y="457200"/>
                  </a:cubicBezTo>
                  <a:cubicBezTo>
                    <a:pt x="161925" y="311467"/>
                    <a:pt x="80962" y="155733"/>
                    <a:pt x="0" y="0"/>
                  </a:cubicBez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227" name="TextBox 8"/>
            <p:cNvSpPr txBox="1">
              <a:spLocks noChangeArrowheads="1"/>
            </p:cNvSpPr>
            <p:nvPr/>
          </p:nvSpPr>
          <p:spPr bwMode="auto">
            <a:xfrm>
              <a:off x="4368" y="2592"/>
              <a:ext cx="660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80" charset="-128"/>
                </a:defRPr>
              </a:lvl9pPr>
            </a:lstStyle>
            <a:p>
              <a:r>
                <a:rPr lang="en-US" sz="1200"/>
                <a:t>Enforcement</a:t>
              </a:r>
            </a:p>
          </p:txBody>
        </p:sp>
        <p:sp>
          <p:nvSpPr>
            <p:cNvPr id="9228" name="Freeform 23"/>
            <p:cNvSpPr>
              <a:spLocks/>
            </p:cNvSpPr>
            <p:nvPr/>
          </p:nvSpPr>
          <p:spPr bwMode="auto">
            <a:xfrm>
              <a:off x="2347" y="1118"/>
              <a:ext cx="1588" cy="585"/>
            </a:xfrm>
            <a:custGeom>
              <a:avLst/>
              <a:gdLst>
                <a:gd name="T0" fmla="*/ 1548 w 2457450"/>
                <a:gd name="T1" fmla="*/ 603 h 957262"/>
                <a:gd name="T2" fmla="*/ 1228 w 2457450"/>
                <a:gd name="T3" fmla="*/ 275 h 957262"/>
                <a:gd name="T4" fmla="*/ 799 w 2457450"/>
                <a:gd name="T5" fmla="*/ 34 h 957262"/>
                <a:gd name="T6" fmla="*/ 281 w 2457450"/>
                <a:gd name="T7" fmla="*/ 70 h 957262"/>
                <a:gd name="T8" fmla="*/ 0 w 2457450"/>
                <a:gd name="T9" fmla="*/ 326 h 9572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7450"/>
                <a:gd name="T16" fmla="*/ 0 h 957262"/>
                <a:gd name="T17" fmla="*/ 2457450 w 2457450"/>
                <a:gd name="T18" fmla="*/ 957262 h 957262"/>
                <a:gd name="connsiteX0" fmla="*/ 2464750 w 2464750"/>
                <a:gd name="connsiteY0" fmla="*/ 929430 h 929430"/>
                <a:gd name="connsiteX1" fmla="*/ 1956115 w 2464750"/>
                <a:gd name="connsiteY1" fmla="*/ 409365 h 929430"/>
                <a:gd name="connsiteX2" fmla="*/ 1276030 w 2464750"/>
                <a:gd name="connsiteY2" fmla="*/ 26460 h 929430"/>
                <a:gd name="connsiteX3" fmla="*/ 453070 w 2464750"/>
                <a:gd name="connsiteY3" fmla="*/ 83610 h 929430"/>
                <a:gd name="connsiteX4" fmla="*/ 0 w 2464750"/>
                <a:gd name="connsiteY4" fmla="*/ 586413 h 929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750" h="929430">
                  <a:moveTo>
                    <a:pt x="2464750" y="929430"/>
                  </a:moveTo>
                  <a:cubicBezTo>
                    <a:pt x="2309492" y="744645"/>
                    <a:pt x="2154235" y="559860"/>
                    <a:pt x="1956115" y="409365"/>
                  </a:cubicBezTo>
                  <a:cubicBezTo>
                    <a:pt x="1757995" y="258870"/>
                    <a:pt x="1526538" y="80753"/>
                    <a:pt x="1276030" y="26460"/>
                  </a:cubicBezTo>
                  <a:cubicBezTo>
                    <a:pt x="1025523" y="-27832"/>
                    <a:pt x="664525" y="6458"/>
                    <a:pt x="453070" y="83610"/>
                  </a:cubicBezTo>
                  <a:cubicBezTo>
                    <a:pt x="241615" y="160763"/>
                    <a:pt x="117157" y="422107"/>
                    <a:pt x="0" y="586413"/>
                  </a:cubicBez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2707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0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669</Words>
  <Application>Microsoft Office PowerPoint</Application>
  <PresentationFormat>On-screen Show (4:3)</PresentationFormat>
  <Paragraphs>140</Paragraphs>
  <Slides>21</Slides>
  <Notes>20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Camilo Mora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Mora User</dc:creator>
  <cp:lastModifiedBy>Camilo Mora</cp:lastModifiedBy>
  <cp:revision>51</cp:revision>
  <dcterms:created xsi:type="dcterms:W3CDTF">2010-02-01T14:34:06Z</dcterms:created>
  <dcterms:modified xsi:type="dcterms:W3CDTF">2018-03-19T18:46:44Z</dcterms:modified>
</cp:coreProperties>
</file>